
<file path=[Content_Types].xml><?xml version="1.0" encoding="utf-8"?>
<Types xmlns="http://schemas.openxmlformats.org/package/2006/content-types">
  <Default Extension="bin" ContentType="application/vnd.openxmlformats-officedocument.oleObject"/>
  <Default Extension="png" ContentType="image/png"/>
  <Default Extension="emf" ContentType="image/x-emf"/>
  <Default Extension="jpeg" ContentType="image/jpeg"/>
  <Default Extension="rels" ContentType="application/vnd.openxmlformats-package.relationships+xml"/>
  <Default Extension="xml" ContentType="application/xml"/>
  <Default Extension="fntdata" ContentType="application/x-fontdata"/>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slideLayouts/slideLayout5.xml" ContentType="application/vnd.openxmlformats-officedocument.presentationml.slideLayout+xml"/>
  <Override PartName="/ppt/theme/theme2.xml" ContentType="application/vnd.openxmlformats-officedocument.theme+xml"/>
  <Override PartName="/ppt/tags/tag7.xml" ContentType="application/vnd.openxmlformats-officedocument.presentationml.tags+xml"/>
  <Override PartName="/ppt/tags/tag8.xml" ContentType="application/vnd.openxmlformats-officedocument.presentationml.tags+xml"/>
  <Override PartName="/ppt/theme/theme3.xml" ContentType="application/vnd.openxmlformats-officedocument.theme+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firstSlideNum="0" embedTrueTypeFonts="1" autoCompressPictures="0">
  <p:sldMasterIdLst>
    <p:sldMasterId id="2147483648" r:id="rId1"/>
    <p:sldMasterId id="2147483679" r:id="rId2"/>
  </p:sldMasterIdLst>
  <p:notesMasterIdLst>
    <p:notesMasterId r:id="rId9"/>
  </p:notesMasterIdLst>
  <p:sldIdLst>
    <p:sldId id="288" r:id="rId3"/>
    <p:sldId id="279" r:id="rId4"/>
    <p:sldId id="285" r:id="rId5"/>
    <p:sldId id="286" r:id="rId6"/>
    <p:sldId id="294" r:id="rId7"/>
    <p:sldId id="295" r:id="rId8"/>
  </p:sldIdLst>
  <p:sldSz cx="12192000" cy="6858000"/>
  <p:notesSz cx="6858000" cy="9144000"/>
  <p:embeddedFontLst>
    <p:embeddedFont>
      <p:font typeface="SB Sans Text Light" panose="020B0303040504020204" pitchFamily="34" charset="-52"/>
      <p:regular r:id="rId10"/>
      <p:italic r:id="rId11"/>
    </p:embeddedFont>
    <p:embeddedFont>
      <p:font typeface="SB Sans Display Light" panose="020B0303040504020204" pitchFamily="34" charset="0"/>
      <p:regular r:id="rId12"/>
    </p:embeddedFont>
    <p:embeddedFont>
      <p:font typeface="SB Sans Text Heavy" panose="020B0903040504020204" pitchFamily="34" charset="-52"/>
      <p:bold r:id="rId13"/>
    </p:embeddedFont>
    <p:embeddedFont>
      <p:font typeface="SB Sans Text Cond" panose="020B0506040504020204" pitchFamily="34" charset="-52"/>
      <p:regular r:id="rId14"/>
      <p:bold r:id="rId15"/>
    </p:embeddedFont>
    <p:embeddedFont>
      <p:font typeface="SB Sans Display Semibold" panose="020B0703040504020204" pitchFamily="34" charset="0"/>
      <p:bold r:id="rId16"/>
    </p:embeddedFont>
    <p:embeddedFont>
      <p:font typeface="SB Sans Display" panose="020B0503040504020204" pitchFamily="34" charset="0"/>
      <p:regular r:id="rId17"/>
      <p:bold r:id="rId18"/>
    </p:embeddedFont>
    <p:embeddedFont>
      <p:font typeface="Segoe UI" panose="020B0502040204020203" pitchFamily="34" charset="0"/>
      <p:regular r:id="rId19"/>
      <p:bold r:id="rId20"/>
      <p:italic r:id="rId21"/>
      <p:boldItalic r:id="rId22"/>
    </p:embeddedFont>
    <p:embeddedFont>
      <p:font typeface="Calibri" panose="020F0502020204030204" pitchFamily="34" charset="0"/>
      <p:regular r:id="rId23"/>
      <p:bold r:id="rId24"/>
      <p:italic r:id="rId25"/>
      <p:boldItalic r:id="rId26"/>
    </p:embeddedFont>
  </p:embeddedFontLst>
  <p:custDataLst>
    <p:tags r:id="rId27"/>
  </p:custDataLst>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5DCDD"/>
    <a:srgbClr val="4EA5A7"/>
    <a:srgbClr val="E9ECEF"/>
    <a:srgbClr val="C8E5E6"/>
    <a:srgbClr val="9CBAB8"/>
    <a:srgbClr val="4F7A7E"/>
    <a:srgbClr val="3F9F96"/>
    <a:srgbClr val="707980"/>
    <a:srgbClr val="516170"/>
    <a:srgbClr val="F4F5F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3584" autoAdjust="0"/>
    <p:restoredTop sz="94660"/>
  </p:normalViewPr>
  <p:slideViewPr>
    <p:cSldViewPr snapToGrid="0" showGuides="1">
      <p:cViewPr varScale="1">
        <p:scale>
          <a:sx n="93" d="100"/>
          <a:sy n="93" d="100"/>
        </p:scale>
        <p:origin x="102" y="48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font" Target="fonts/font4.fntdata"/><Relationship Id="rId18" Type="http://schemas.openxmlformats.org/officeDocument/2006/relationships/font" Target="fonts/font9.fntdata"/><Relationship Id="rId26" Type="http://schemas.openxmlformats.org/officeDocument/2006/relationships/font" Target="fonts/font17.fntdata"/><Relationship Id="rId3" Type="http://schemas.openxmlformats.org/officeDocument/2006/relationships/slide" Target="slides/slide1.xml"/><Relationship Id="rId21" Type="http://schemas.openxmlformats.org/officeDocument/2006/relationships/font" Target="fonts/font12.fntdata"/><Relationship Id="rId7" Type="http://schemas.openxmlformats.org/officeDocument/2006/relationships/slide" Target="slides/slide5.xml"/><Relationship Id="rId12" Type="http://schemas.openxmlformats.org/officeDocument/2006/relationships/font" Target="fonts/font3.fntdata"/><Relationship Id="rId17" Type="http://schemas.openxmlformats.org/officeDocument/2006/relationships/font" Target="fonts/font8.fntdata"/><Relationship Id="rId25" Type="http://schemas.openxmlformats.org/officeDocument/2006/relationships/font" Target="fonts/font16.fntdata"/><Relationship Id="rId2" Type="http://schemas.openxmlformats.org/officeDocument/2006/relationships/slideMaster" Target="slideMasters/slideMaster2.xml"/><Relationship Id="rId16" Type="http://schemas.openxmlformats.org/officeDocument/2006/relationships/font" Target="fonts/font7.fntdata"/><Relationship Id="rId20" Type="http://schemas.openxmlformats.org/officeDocument/2006/relationships/font" Target="fonts/font11.fntdata"/><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font" Target="fonts/font2.fntdata"/><Relationship Id="rId24" Type="http://schemas.openxmlformats.org/officeDocument/2006/relationships/font" Target="fonts/font15.fntdata"/><Relationship Id="rId5" Type="http://schemas.openxmlformats.org/officeDocument/2006/relationships/slide" Target="slides/slide3.xml"/><Relationship Id="rId15" Type="http://schemas.openxmlformats.org/officeDocument/2006/relationships/font" Target="fonts/font6.fntdata"/><Relationship Id="rId23" Type="http://schemas.openxmlformats.org/officeDocument/2006/relationships/font" Target="fonts/font14.fntdata"/><Relationship Id="rId28" Type="http://schemas.openxmlformats.org/officeDocument/2006/relationships/presProps" Target="presProps.xml"/><Relationship Id="rId10" Type="http://schemas.openxmlformats.org/officeDocument/2006/relationships/font" Target="fonts/font1.fntdata"/><Relationship Id="rId19" Type="http://schemas.openxmlformats.org/officeDocument/2006/relationships/font" Target="fonts/font10.fntdata"/><Relationship Id="rId31"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notesMaster" Target="notesMasters/notesMaster1.xml"/><Relationship Id="rId14" Type="http://schemas.openxmlformats.org/officeDocument/2006/relationships/font" Target="fonts/font5.fntdata"/><Relationship Id="rId22" Type="http://schemas.openxmlformats.org/officeDocument/2006/relationships/font" Target="fonts/font13.fntdata"/><Relationship Id="rId27" Type="http://schemas.openxmlformats.org/officeDocument/2006/relationships/tags" Target="tags/tag1.xml"/><Relationship Id="rId30" Type="http://schemas.openxmlformats.org/officeDocument/2006/relationships/theme" Target="theme/theme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8.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9.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10.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11.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12.vml.rels><?xml version="1.0" encoding="UTF-8" standalone="yes"?>
<Relationships xmlns="http://schemas.openxmlformats.org/package/2006/relationships"><Relationship Id="rId1" Type="http://schemas.openxmlformats.org/officeDocument/2006/relationships/image" Target="../media/image1.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6FC1600-E551-4E79-BA22-913F43DA8087}" type="datetimeFigureOut">
              <a:rPr lang="ru-RU" smtClean="0"/>
              <a:t>10/10/2022</a:t>
            </a:fld>
            <a:endParaRPr lang="ru-RU"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ru-RU"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1108F0E-5976-4113-AF87-9747E6B293E3}" type="slidenum">
              <a:rPr lang="ru-RU" smtClean="0"/>
              <a:t>‹#›</a:t>
            </a:fld>
            <a:endParaRPr lang="ru-RU" dirty="0"/>
          </a:p>
        </p:txBody>
      </p:sp>
    </p:spTree>
    <p:extLst>
      <p:ext uri="{BB962C8B-B14F-4D97-AF65-F5344CB8AC3E}">
        <p14:creationId xmlns:p14="http://schemas.microsoft.com/office/powerpoint/2010/main" val="311906017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3.xml"/><Relationship Id="rId1" Type="http://schemas.openxmlformats.org/officeDocument/2006/relationships/vmlDrawing" Target="../drawings/vmlDrawing2.vml"/><Relationship Id="rId6" Type="http://schemas.openxmlformats.org/officeDocument/2006/relationships/image" Target="../media/image2.png"/><Relationship Id="rId5" Type="http://schemas.openxmlformats.org/officeDocument/2006/relationships/image" Target="../media/image1.emf"/><Relationship Id="rId4" Type="http://schemas.openxmlformats.org/officeDocument/2006/relationships/oleObject" Target="../embeddings/oleObject2.bin"/></Relationships>
</file>

<file path=ppt/slideLayouts/_rels/slideLayout2.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4.xml"/><Relationship Id="rId1" Type="http://schemas.openxmlformats.org/officeDocument/2006/relationships/vmlDrawing" Target="../drawings/vmlDrawing3.vml"/><Relationship Id="rId6" Type="http://schemas.openxmlformats.org/officeDocument/2006/relationships/image" Target="../media/image2.png"/><Relationship Id="rId5" Type="http://schemas.openxmlformats.org/officeDocument/2006/relationships/image" Target="../media/image1.emf"/><Relationship Id="rId4" Type="http://schemas.openxmlformats.org/officeDocument/2006/relationships/oleObject" Target="../embeddings/oleObject3.bin"/></Relationships>
</file>

<file path=ppt/slideLayouts/_rels/slideLayout3.xml.rels><?xml version="1.0" encoding="UTF-8" standalone="yes"?>
<Relationships xmlns="http://schemas.openxmlformats.org/package/2006/relationships"><Relationship Id="rId3" Type="http://schemas.openxmlformats.org/officeDocument/2006/relationships/slideMaster" Target="../slideMasters/slideMaster1.xml"/><Relationship Id="rId7" Type="http://schemas.openxmlformats.org/officeDocument/2006/relationships/image" Target="../media/image4.png"/><Relationship Id="rId2" Type="http://schemas.openxmlformats.org/officeDocument/2006/relationships/tags" Target="../tags/tag5.xml"/><Relationship Id="rId1" Type="http://schemas.openxmlformats.org/officeDocument/2006/relationships/vmlDrawing" Target="../drawings/vmlDrawing4.vml"/><Relationship Id="rId6" Type="http://schemas.openxmlformats.org/officeDocument/2006/relationships/image" Target="../media/image3.JPG"/><Relationship Id="rId5" Type="http://schemas.openxmlformats.org/officeDocument/2006/relationships/image" Target="../media/image1.emf"/><Relationship Id="rId4" Type="http://schemas.openxmlformats.org/officeDocument/2006/relationships/oleObject" Target="../embeddings/oleObject4.bin"/></Relationships>
</file>

<file path=ppt/slideLayouts/_rels/slideLayout4.xml.rels><?xml version="1.0" encoding="UTF-8" standalone="yes"?>
<Relationships xmlns="http://schemas.openxmlformats.org/package/2006/relationships"><Relationship Id="rId3" Type="http://schemas.openxmlformats.org/officeDocument/2006/relationships/slideMaster" Target="../slideMasters/slideMaster1.xml"/><Relationship Id="rId7" Type="http://schemas.openxmlformats.org/officeDocument/2006/relationships/image" Target="../media/image2.png"/><Relationship Id="rId2" Type="http://schemas.openxmlformats.org/officeDocument/2006/relationships/tags" Target="../tags/tag6.xml"/><Relationship Id="rId1" Type="http://schemas.openxmlformats.org/officeDocument/2006/relationships/vmlDrawing" Target="../drawings/vmlDrawing5.vml"/><Relationship Id="rId6" Type="http://schemas.openxmlformats.org/officeDocument/2006/relationships/image" Target="../media/image5.png"/><Relationship Id="rId5" Type="http://schemas.openxmlformats.org/officeDocument/2006/relationships/image" Target="../media/image1.emf"/><Relationship Id="rId4" Type="http://schemas.openxmlformats.org/officeDocument/2006/relationships/oleObject" Target="../embeddings/oleObject5.bin"/></Relationships>
</file>

<file path=ppt/slideLayouts/_rels/slideLayout5.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slideMaster" Target="../slideMasters/slideMaster2.xml"/><Relationship Id="rId7" Type="http://schemas.openxmlformats.org/officeDocument/2006/relationships/image" Target="../media/image7.png"/><Relationship Id="rId2" Type="http://schemas.openxmlformats.org/officeDocument/2006/relationships/tags" Target="../tags/tag8.xml"/><Relationship Id="rId1" Type="http://schemas.openxmlformats.org/officeDocument/2006/relationships/vmlDrawing" Target="../drawings/vmlDrawing7.vml"/><Relationship Id="rId6" Type="http://schemas.openxmlformats.org/officeDocument/2006/relationships/image" Target="../media/image6.png"/><Relationship Id="rId5" Type="http://schemas.openxmlformats.org/officeDocument/2006/relationships/image" Target="../media/image1.emf"/><Relationship Id="rId4" Type="http://schemas.openxmlformats.org/officeDocument/2006/relationships/oleObject" Target="../embeddings/oleObject7.bin"/></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graphicFrame>
        <p:nvGraphicFramePr>
          <p:cNvPr id="7" name="Object 6" hidden="1"/>
          <p:cNvGraphicFramePr>
            <a:graphicFrameLocks noChangeAspect="1"/>
          </p:cNvGraphicFramePr>
          <p:nvPr userDrawn="1">
            <p:custDataLst>
              <p:tags r:id="rId2"/>
            </p:custDataLst>
            <p:extLst>
              <p:ext uri="{D42A27DB-BD31-4B8C-83A1-F6EECF244321}">
                <p14:modId xmlns:p14="http://schemas.microsoft.com/office/powerpoint/2010/main" val="3056901664"/>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spid="_x0000_s3142" name="think-cell Slide" r:id="rId4" imgW="384" imgH="385" progId="TCLayout.ActiveDocument.1">
                  <p:embed/>
                </p:oleObj>
              </mc:Choice>
              <mc:Fallback>
                <p:oleObj name="think-cell Slide" r:id="rId4" imgW="384" imgH="385" progId="TCLayout.ActiveDocument.1">
                  <p:embed/>
                  <p:pic>
                    <p:nvPicPr>
                      <p:cNvPr id="0" name=""/>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Title 1"/>
          <p:cNvSpPr>
            <a:spLocks noGrp="1"/>
          </p:cNvSpPr>
          <p:nvPr>
            <p:ph type="title"/>
          </p:nvPr>
        </p:nvSpPr>
        <p:spPr/>
        <p:txBody>
          <a:bodyPr vert="horz"/>
          <a:lstStyle/>
          <a:p>
            <a:r>
              <a:rPr lang="en-US" smtClean="0"/>
              <a:t>Click to edit Master title style</a:t>
            </a:r>
            <a:endParaRPr lang="ru-RU"/>
          </a:p>
        </p:txBody>
      </p:sp>
      <p:sp>
        <p:nvSpPr>
          <p:cNvPr id="15" name="Text Placeholder 14"/>
          <p:cNvSpPr>
            <a:spLocks noGrp="1"/>
          </p:cNvSpPr>
          <p:nvPr>
            <p:ph type="body" sz="quarter" idx="12" hasCustomPrompt="1"/>
          </p:nvPr>
        </p:nvSpPr>
        <p:spPr>
          <a:xfrm>
            <a:off x="658812" y="6419998"/>
            <a:ext cx="10472248" cy="128112"/>
          </a:xfrm>
        </p:spPr>
        <p:txBody>
          <a:bodyPr vert="horz" lIns="0" tIns="0" rIns="0" bIns="0" rtlCol="0" anchor="b">
            <a:spAutoFit/>
          </a:bodyPr>
          <a:lstStyle>
            <a:lvl1pPr>
              <a:defRPr lang="ru-RU" sz="900" dirty="0">
                <a:solidFill>
                  <a:schemeClr val="tx1">
                    <a:lumMod val="60000"/>
                    <a:lumOff val="40000"/>
                  </a:schemeClr>
                </a:solidFill>
              </a:defRPr>
            </a:lvl1pPr>
          </a:lstStyle>
          <a:p>
            <a:pPr lvl="0">
              <a:buNone/>
              <a:tabLst>
                <a:tab pos="180975" algn="l"/>
              </a:tabLst>
            </a:pPr>
            <a:r>
              <a:rPr lang="ru-RU" dirty="0" smtClean="0"/>
              <a:t>Сноска</a:t>
            </a:r>
            <a:endParaRPr lang="ru-RU" dirty="0"/>
          </a:p>
        </p:txBody>
      </p:sp>
      <p:sp>
        <p:nvSpPr>
          <p:cNvPr id="16" name="TextBox 15"/>
          <p:cNvSpPr txBox="1"/>
          <p:nvPr userDrawn="1"/>
        </p:nvSpPr>
        <p:spPr>
          <a:xfrm>
            <a:off x="11466103" y="6409611"/>
            <a:ext cx="344645" cy="138499"/>
          </a:xfrm>
          <a:prstGeom prst="rect">
            <a:avLst/>
          </a:prstGeom>
          <a:ln w="12700">
            <a:miter lim="400000"/>
          </a:ln>
        </p:spPr>
        <p:txBody>
          <a:bodyPr wrap="none" lIns="0" tIns="0" rIns="0" bIns="0" anchor="ctr">
            <a:spAutoFit/>
          </a:bodyPr>
          <a:lstStyle>
            <a:defPPr marL="0" marR="0" indent="0" algn="l" defTabSz="914400" rtl="0" fontAlgn="auto" latinLnBrk="1" hangingPunct="0">
              <a:lnSpc>
                <a:spcPct val="100000"/>
              </a:lnSpc>
              <a:spcBef>
                <a:spcPts val="0"/>
              </a:spcBef>
              <a:spcAft>
                <a:spcPts val="0"/>
              </a:spcAft>
              <a:buClrTx/>
              <a:buSzTx/>
              <a:buFontTx/>
              <a:buNone/>
              <a:tabLst/>
              <a:defRPr kumimoji="0" lang="ru-RU" sz="1800" b="0" i="0" u="none" strike="noStrike" cap="none" spc="0" normalizeH="0" baseline="0">
                <a:ln>
                  <a:noFill/>
                </a:ln>
                <a:solidFill>
                  <a:srgbClr val="000000"/>
                </a:solidFill>
                <a:effectLst/>
                <a:uFillTx/>
              </a:defRPr>
            </a:defPPr>
            <a:lvl1pPr lvl="0" indent="177800" algn="ctr" defTabSz="359999">
              <a:tabLst>
                <a:tab pos="177800" algn="l"/>
              </a:tabLst>
              <a:defRPr sz="900">
                <a:solidFill>
                  <a:srgbClr val="333F48"/>
                </a:solidFill>
                <a:latin typeface="SB Sans Text Light"/>
                <a:ea typeface="SB Sans Text Light"/>
                <a:cs typeface="SB Sans Text Light"/>
              </a:defRPr>
            </a:lvl1pPr>
          </a:lstStyle>
          <a:p>
            <a:pPr lvl="0"/>
            <a:fld id="{28893203-4B66-4612-BB8C-711F9301B0CB}" type="slidenum">
              <a:rPr lang="ru-RU" smtClean="0">
                <a:solidFill>
                  <a:schemeClr val="tx1">
                    <a:lumMod val="60000"/>
                    <a:lumOff val="40000"/>
                  </a:schemeClr>
                </a:solidFill>
              </a:rPr>
              <a:pPr lvl="0"/>
              <a:t>‹#›</a:t>
            </a:fld>
            <a:endParaRPr lang="ru-RU" dirty="0">
              <a:solidFill>
                <a:schemeClr val="tx1">
                  <a:lumMod val="60000"/>
                  <a:lumOff val="40000"/>
                </a:schemeClr>
              </a:solidFill>
            </a:endParaRPr>
          </a:p>
        </p:txBody>
      </p:sp>
      <p:pic>
        <p:nvPicPr>
          <p:cNvPr id="10" name="Picture 9"/>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10126988" y="217315"/>
            <a:ext cx="1398333" cy="281415"/>
          </a:xfrm>
          <a:prstGeom prst="rect">
            <a:avLst/>
          </a:prstGeom>
        </p:spPr>
      </p:pic>
    </p:spTree>
    <p:extLst>
      <p:ext uri="{BB962C8B-B14F-4D97-AF65-F5344CB8AC3E}">
        <p14:creationId xmlns:p14="http://schemas.microsoft.com/office/powerpoint/2010/main" val="4131279811"/>
      </p:ext>
    </p:extLst>
  </p:cSld>
  <p:clrMapOvr>
    <a:masterClrMapping/>
  </p:clrMapOvr>
  <p:timing>
    <p:tnLst>
      <p:par>
        <p:cTn id="1" dur="indefinite" restart="never" nodeType="tmRoot"/>
      </p:par>
    </p:tnLst>
  </p:timing>
  <p:extLst mod="1">
    <p:ext uri="{DCECCB84-F9BA-43D5-87BE-67443E8EF086}">
      <p15:sldGuideLst xmlns:p15="http://schemas.microsoft.com/office/powerpoint/2012/main">
        <p15:guide id="1" pos="3840" userDrawn="1">
          <p15:clr>
            <a:srgbClr val="FBAE40"/>
          </p15:clr>
        </p15:guide>
        <p15:guide id="2" orient="horz" pos="2028" userDrawn="1">
          <p15:clr>
            <a:srgbClr val="FBAE40"/>
          </p15:clr>
        </p15:guide>
        <p15:guide id="3" pos="415" userDrawn="1">
          <p15:clr>
            <a:srgbClr val="FBAE40"/>
          </p15:clr>
        </p15:guide>
        <p15:guide id="4" pos="7265"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1_Title Only">
    <p:bg>
      <p:bgPr>
        <a:gradFill>
          <a:gsLst>
            <a:gs pos="58000">
              <a:srgbClr val="FFFFFF"/>
            </a:gs>
            <a:gs pos="100000">
              <a:srgbClr val="E6EAEE"/>
            </a:gs>
          </a:gsLst>
          <a:lin ang="12600000" scaled="0"/>
        </a:gradFill>
        <a:effectLst/>
      </p:bgPr>
    </p:bg>
    <p:spTree>
      <p:nvGrpSpPr>
        <p:cNvPr id="1" name=""/>
        <p:cNvGrpSpPr/>
        <p:nvPr/>
      </p:nvGrpSpPr>
      <p:grpSpPr>
        <a:xfrm>
          <a:off x="0" y="0"/>
          <a:ext cx="0" cy="0"/>
          <a:chOff x="0" y="0"/>
          <a:chExt cx="0" cy="0"/>
        </a:xfrm>
      </p:grpSpPr>
      <p:graphicFrame>
        <p:nvGraphicFramePr>
          <p:cNvPr id="7" name="Object 6" hidden="1"/>
          <p:cNvGraphicFramePr>
            <a:graphicFrameLocks noChangeAspect="1"/>
          </p:cNvGraphicFramePr>
          <p:nvPr userDrawn="1">
            <p:custDataLst>
              <p:tags r:id="rId2"/>
            </p:custDataLs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spid="_x0000_s36916" name="think-cell Slide" r:id="rId4" imgW="384" imgH="385" progId="TCLayout.ActiveDocument.1">
                  <p:embed/>
                </p:oleObj>
              </mc:Choice>
              <mc:Fallback>
                <p:oleObj name="think-cell Slide" r:id="rId4" imgW="384" imgH="385" progId="TCLayout.ActiveDocument.1">
                  <p:embed/>
                  <p:pic>
                    <p:nvPicPr>
                      <p:cNvPr id="7" name="Object 6" hidden="1"/>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9" name="Rectangle 8"/>
          <p:cNvSpPr/>
          <p:nvPr userDrawn="1"/>
        </p:nvSpPr>
        <p:spPr>
          <a:xfrm>
            <a:off x="3176" y="3176"/>
            <a:ext cx="12188824" cy="6854824"/>
          </a:xfrm>
          <a:prstGeom prst="rect">
            <a:avLst/>
          </a:prstGeom>
          <a:gradFill flip="none" rotWithShape="1">
            <a:gsLst>
              <a:gs pos="26000">
                <a:srgbClr val="FFFFFF"/>
              </a:gs>
              <a:gs pos="100000">
                <a:srgbClr val="DADFE3"/>
              </a:gs>
            </a:gsLst>
            <a:lin ang="12600000" scaled="0"/>
            <a:tileRect/>
          </a:gradFill>
          <a:ln w="12700">
            <a:miter lim="400000"/>
          </a:ln>
          <a:effectLst/>
        </p:spPr>
        <p:txBody>
          <a:bodyPr lIns="0" tIns="0" rIns="0" bIns="0" rtlCol="0" anchor="ctr"/>
          <a:lstStyle/>
          <a:p>
            <a:pPr algn="ctr">
              <a:lnSpc>
                <a:spcPct val="90000"/>
              </a:lnSpc>
            </a:pPr>
            <a:endParaRPr lang="ru-RU" sz="1400" dirty="0">
              <a:solidFill>
                <a:schemeClr val="bg1"/>
              </a:solidFill>
              <a:latin typeface="+mj-lt"/>
              <a:ea typeface="+mj-ea"/>
              <a:cs typeface="+mj-cs"/>
            </a:endParaRPr>
          </a:p>
        </p:txBody>
      </p:sp>
      <p:sp>
        <p:nvSpPr>
          <p:cNvPr id="2" name="Title 1"/>
          <p:cNvSpPr>
            <a:spLocks noGrp="1"/>
          </p:cNvSpPr>
          <p:nvPr>
            <p:ph type="title"/>
          </p:nvPr>
        </p:nvSpPr>
        <p:spPr/>
        <p:txBody>
          <a:bodyPr vert="horz"/>
          <a:lstStyle/>
          <a:p>
            <a:r>
              <a:rPr lang="en-US" smtClean="0"/>
              <a:t>Click to edit Master title style</a:t>
            </a:r>
            <a:endParaRPr lang="ru-RU"/>
          </a:p>
        </p:txBody>
      </p:sp>
      <p:sp>
        <p:nvSpPr>
          <p:cNvPr id="15" name="Text Placeholder 14"/>
          <p:cNvSpPr>
            <a:spLocks noGrp="1"/>
          </p:cNvSpPr>
          <p:nvPr>
            <p:ph type="body" sz="quarter" idx="12" hasCustomPrompt="1"/>
          </p:nvPr>
        </p:nvSpPr>
        <p:spPr>
          <a:xfrm>
            <a:off x="658812" y="6419998"/>
            <a:ext cx="10472248" cy="128112"/>
          </a:xfrm>
        </p:spPr>
        <p:txBody>
          <a:bodyPr vert="horz" lIns="0" tIns="0" rIns="0" bIns="0" rtlCol="0" anchor="b">
            <a:spAutoFit/>
          </a:bodyPr>
          <a:lstStyle>
            <a:lvl1pPr>
              <a:defRPr lang="ru-RU" sz="900" dirty="0">
                <a:solidFill>
                  <a:schemeClr val="tx1">
                    <a:lumMod val="60000"/>
                    <a:lumOff val="40000"/>
                  </a:schemeClr>
                </a:solidFill>
              </a:defRPr>
            </a:lvl1pPr>
          </a:lstStyle>
          <a:p>
            <a:pPr lvl="0">
              <a:buNone/>
              <a:tabLst>
                <a:tab pos="180975" algn="l"/>
              </a:tabLst>
            </a:pPr>
            <a:r>
              <a:rPr lang="ru-RU" dirty="0" smtClean="0"/>
              <a:t>Сноска</a:t>
            </a:r>
            <a:endParaRPr lang="ru-RU" dirty="0"/>
          </a:p>
        </p:txBody>
      </p:sp>
      <p:sp>
        <p:nvSpPr>
          <p:cNvPr id="16" name="TextBox 15"/>
          <p:cNvSpPr txBox="1"/>
          <p:nvPr userDrawn="1"/>
        </p:nvSpPr>
        <p:spPr>
          <a:xfrm>
            <a:off x="11466103" y="6409611"/>
            <a:ext cx="344645" cy="138499"/>
          </a:xfrm>
          <a:prstGeom prst="rect">
            <a:avLst/>
          </a:prstGeom>
          <a:ln w="12700">
            <a:miter lim="400000"/>
          </a:ln>
        </p:spPr>
        <p:txBody>
          <a:bodyPr wrap="none" lIns="0" tIns="0" rIns="0" bIns="0" anchor="ctr">
            <a:spAutoFit/>
          </a:bodyPr>
          <a:lstStyle>
            <a:defPPr marL="0" marR="0" indent="0" algn="l" defTabSz="914400" rtl="0" fontAlgn="auto" latinLnBrk="1" hangingPunct="0">
              <a:lnSpc>
                <a:spcPct val="100000"/>
              </a:lnSpc>
              <a:spcBef>
                <a:spcPts val="0"/>
              </a:spcBef>
              <a:spcAft>
                <a:spcPts val="0"/>
              </a:spcAft>
              <a:buClrTx/>
              <a:buSzTx/>
              <a:buFontTx/>
              <a:buNone/>
              <a:tabLst/>
              <a:defRPr kumimoji="0" lang="ru-RU" sz="1800" b="0" i="0" u="none" strike="noStrike" cap="none" spc="0" normalizeH="0" baseline="0">
                <a:ln>
                  <a:noFill/>
                </a:ln>
                <a:solidFill>
                  <a:srgbClr val="000000"/>
                </a:solidFill>
                <a:effectLst/>
                <a:uFillTx/>
              </a:defRPr>
            </a:defPPr>
            <a:lvl1pPr lvl="0" indent="177800" algn="ctr" defTabSz="359999">
              <a:tabLst>
                <a:tab pos="177800" algn="l"/>
              </a:tabLst>
              <a:defRPr sz="900">
                <a:solidFill>
                  <a:srgbClr val="333F48"/>
                </a:solidFill>
                <a:latin typeface="SB Sans Text Light"/>
                <a:ea typeface="SB Sans Text Light"/>
                <a:cs typeface="SB Sans Text Light"/>
              </a:defRPr>
            </a:lvl1pPr>
          </a:lstStyle>
          <a:p>
            <a:pPr lvl="0"/>
            <a:fld id="{28893203-4B66-4612-BB8C-711F9301B0CB}" type="slidenum">
              <a:rPr lang="ru-RU" smtClean="0">
                <a:solidFill>
                  <a:schemeClr val="tx1">
                    <a:lumMod val="60000"/>
                    <a:lumOff val="40000"/>
                  </a:schemeClr>
                </a:solidFill>
              </a:rPr>
              <a:pPr lvl="0"/>
              <a:t>‹#›</a:t>
            </a:fld>
            <a:endParaRPr lang="ru-RU" dirty="0">
              <a:solidFill>
                <a:schemeClr val="tx1">
                  <a:lumMod val="60000"/>
                  <a:lumOff val="40000"/>
                </a:schemeClr>
              </a:solidFill>
            </a:endParaRPr>
          </a:p>
        </p:txBody>
      </p:sp>
      <p:pic>
        <p:nvPicPr>
          <p:cNvPr id="11" name="Picture 10"/>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10126988" y="217315"/>
            <a:ext cx="1398333" cy="281415"/>
          </a:xfrm>
          <a:prstGeom prst="rect">
            <a:avLst/>
          </a:prstGeom>
        </p:spPr>
      </p:pic>
    </p:spTree>
    <p:extLst>
      <p:ext uri="{BB962C8B-B14F-4D97-AF65-F5344CB8AC3E}">
        <p14:creationId xmlns:p14="http://schemas.microsoft.com/office/powerpoint/2010/main" val="2719729821"/>
      </p:ext>
    </p:extLst>
  </p:cSld>
  <p:clrMapOvr>
    <a:masterClrMapping/>
  </p:clrMapOvr>
  <p:timing>
    <p:tnLst>
      <p:par>
        <p:cTn id="1" dur="indefinite" restart="never" nodeType="tmRoot"/>
      </p:par>
    </p:tnLst>
  </p:timing>
  <p:extLst mod="1">
    <p:ext uri="{DCECCB84-F9BA-43D5-87BE-67443E8EF086}">
      <p15:sldGuideLst xmlns:p15="http://schemas.microsoft.com/office/powerpoint/2012/main">
        <p15:guide id="1" pos="3840">
          <p15:clr>
            <a:srgbClr val="FBAE40"/>
          </p15:clr>
        </p15:guide>
        <p15:guide id="2" orient="horz" pos="2028">
          <p15:clr>
            <a:srgbClr val="FBAE40"/>
          </p15:clr>
        </p15:guide>
        <p15:guide id="3" pos="415">
          <p15:clr>
            <a:srgbClr val="FBAE40"/>
          </p15:clr>
        </p15:guide>
        <p15:guide id="4" pos="7265">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3_Title Only">
    <p:spTree>
      <p:nvGrpSpPr>
        <p:cNvPr id="1" name=""/>
        <p:cNvGrpSpPr/>
        <p:nvPr/>
      </p:nvGrpSpPr>
      <p:grpSpPr>
        <a:xfrm>
          <a:off x="0" y="0"/>
          <a:ext cx="0" cy="0"/>
          <a:chOff x="0" y="0"/>
          <a:chExt cx="0" cy="0"/>
        </a:xfrm>
      </p:grpSpPr>
      <p:graphicFrame>
        <p:nvGraphicFramePr>
          <p:cNvPr id="7" name="Object 6" hidden="1"/>
          <p:cNvGraphicFramePr>
            <a:graphicFrameLocks noChangeAspect="1"/>
          </p:cNvGraphicFramePr>
          <p:nvPr userDrawn="1">
            <p:custDataLst>
              <p:tags r:id="rId2"/>
            </p:custDataLst>
            <p:extLst>
              <p:ext uri="{D42A27DB-BD31-4B8C-83A1-F6EECF244321}">
                <p14:modId xmlns:p14="http://schemas.microsoft.com/office/powerpoint/2010/main" val="3401770002"/>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spid="_x0000_s38967" name="think-cell Slide" r:id="rId4" imgW="384" imgH="385" progId="TCLayout.ActiveDocument.1">
                  <p:embed/>
                </p:oleObj>
              </mc:Choice>
              <mc:Fallback>
                <p:oleObj name="think-cell Slide" r:id="rId4" imgW="384" imgH="385" progId="TCLayout.ActiveDocument.1">
                  <p:embed/>
                  <p:pic>
                    <p:nvPicPr>
                      <p:cNvPr id="7" name="Object 6" hidden="1"/>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8" name="Rectangle 7"/>
          <p:cNvSpPr/>
          <p:nvPr userDrawn="1"/>
        </p:nvSpPr>
        <p:spPr>
          <a:xfrm flipH="1">
            <a:off x="-1" y="3177"/>
            <a:ext cx="10067017" cy="6854824"/>
          </a:xfrm>
          <a:prstGeom prst="rect">
            <a:avLst/>
          </a:prstGeom>
          <a:gradFill flip="none" rotWithShape="1">
            <a:gsLst>
              <a:gs pos="75000">
                <a:schemeClr val="bg1"/>
              </a:gs>
              <a:gs pos="57000">
                <a:srgbClr val="FFFFFF">
                  <a:alpha val="0"/>
                </a:srgbClr>
              </a:gs>
              <a:gs pos="100000">
                <a:srgbClr val="E6EAEE"/>
              </a:gs>
            </a:gsLst>
            <a:lin ang="10800000" scaled="1"/>
            <a:tileRect/>
          </a:gradFill>
          <a:ln w="12700">
            <a:miter lim="400000"/>
          </a:ln>
          <a:effectLst/>
        </p:spPr>
        <p:txBody>
          <a:bodyPr lIns="0" tIns="0" rIns="0" bIns="0" rtlCol="0" anchor="ctr"/>
          <a:lstStyle/>
          <a:p>
            <a:pPr algn="ctr">
              <a:lnSpc>
                <a:spcPct val="90000"/>
              </a:lnSpc>
            </a:pPr>
            <a:endParaRPr lang="ru-RU" sz="1400" dirty="0">
              <a:solidFill>
                <a:schemeClr val="bg1"/>
              </a:solidFill>
              <a:latin typeface="+mj-lt"/>
              <a:ea typeface="+mj-ea"/>
              <a:cs typeface="+mj-cs"/>
            </a:endParaRPr>
          </a:p>
        </p:txBody>
      </p:sp>
      <p:sp>
        <p:nvSpPr>
          <p:cNvPr id="17" name="Rectangle 16"/>
          <p:cNvSpPr/>
          <p:nvPr userDrawn="1"/>
        </p:nvSpPr>
        <p:spPr>
          <a:xfrm flipV="1">
            <a:off x="-1" y="3177"/>
            <a:ext cx="10067017" cy="6854824"/>
          </a:xfrm>
          <a:prstGeom prst="rect">
            <a:avLst/>
          </a:prstGeom>
          <a:gradFill flip="none" rotWithShape="1">
            <a:gsLst>
              <a:gs pos="73000">
                <a:schemeClr val="bg1"/>
              </a:gs>
              <a:gs pos="41000">
                <a:srgbClr val="FFFFFF">
                  <a:alpha val="0"/>
                </a:srgbClr>
              </a:gs>
              <a:gs pos="100000">
                <a:srgbClr val="E6EAEE"/>
              </a:gs>
            </a:gsLst>
            <a:lin ang="10800000" scaled="1"/>
            <a:tileRect/>
          </a:gradFill>
          <a:ln w="12700">
            <a:miter lim="400000"/>
          </a:ln>
          <a:effectLst/>
        </p:spPr>
        <p:txBody>
          <a:bodyPr lIns="0" tIns="0" rIns="0" bIns="0" rtlCol="0" anchor="ctr"/>
          <a:lstStyle/>
          <a:p>
            <a:pPr algn="ctr">
              <a:lnSpc>
                <a:spcPct val="90000"/>
              </a:lnSpc>
            </a:pPr>
            <a:endParaRPr lang="ru-RU" sz="1400" dirty="0">
              <a:solidFill>
                <a:schemeClr val="bg1"/>
              </a:solidFill>
              <a:latin typeface="+mj-lt"/>
              <a:ea typeface="+mj-ea"/>
              <a:cs typeface="+mj-cs"/>
            </a:endParaRPr>
          </a:p>
        </p:txBody>
      </p:sp>
      <p:pic>
        <p:nvPicPr>
          <p:cNvPr id="4" name="Picture 3"/>
          <p:cNvPicPr>
            <a:picLocks noChangeAspect="1"/>
          </p:cNvPicPr>
          <p:nvPr userDrawn="1"/>
        </p:nvPicPr>
        <p:blipFill rotWithShape="1">
          <a:blip r:embed="rId6">
            <a:extLst>
              <a:ext uri="{28A0092B-C50C-407E-A947-70E740481C1C}">
                <a14:useLocalDpi xmlns:a14="http://schemas.microsoft.com/office/drawing/2010/main" val="0"/>
              </a:ext>
            </a:extLst>
          </a:blip>
          <a:srcRect l="12563" r="67408"/>
          <a:stretch/>
        </p:blipFill>
        <p:spPr>
          <a:xfrm>
            <a:off x="10134600" y="0"/>
            <a:ext cx="2057400" cy="6858000"/>
          </a:xfrm>
          <a:prstGeom prst="rect">
            <a:avLst/>
          </a:prstGeom>
        </p:spPr>
      </p:pic>
      <p:sp>
        <p:nvSpPr>
          <p:cNvPr id="2" name="Title 1"/>
          <p:cNvSpPr>
            <a:spLocks noGrp="1"/>
          </p:cNvSpPr>
          <p:nvPr userDrawn="1">
            <p:ph type="title"/>
          </p:nvPr>
        </p:nvSpPr>
        <p:spPr/>
        <p:txBody>
          <a:bodyPr vert="horz"/>
          <a:lstStyle/>
          <a:p>
            <a:r>
              <a:rPr lang="en-US" smtClean="0"/>
              <a:t>Click to edit Master title style</a:t>
            </a:r>
            <a:endParaRPr lang="ru-RU"/>
          </a:p>
        </p:txBody>
      </p:sp>
      <p:sp>
        <p:nvSpPr>
          <p:cNvPr id="15" name="Text Placeholder 14"/>
          <p:cNvSpPr>
            <a:spLocks noGrp="1"/>
          </p:cNvSpPr>
          <p:nvPr userDrawn="1">
            <p:ph type="body" sz="quarter" idx="12" hasCustomPrompt="1"/>
          </p:nvPr>
        </p:nvSpPr>
        <p:spPr>
          <a:xfrm>
            <a:off x="658812" y="6419998"/>
            <a:ext cx="10472248" cy="128112"/>
          </a:xfrm>
        </p:spPr>
        <p:txBody>
          <a:bodyPr vert="horz" lIns="0" tIns="0" rIns="0" bIns="0" rtlCol="0" anchor="b">
            <a:spAutoFit/>
          </a:bodyPr>
          <a:lstStyle>
            <a:lvl1pPr>
              <a:defRPr lang="ru-RU" sz="900" dirty="0">
                <a:solidFill>
                  <a:schemeClr val="tx1">
                    <a:lumMod val="60000"/>
                    <a:lumOff val="40000"/>
                  </a:schemeClr>
                </a:solidFill>
              </a:defRPr>
            </a:lvl1pPr>
          </a:lstStyle>
          <a:p>
            <a:pPr lvl="0">
              <a:buNone/>
              <a:tabLst>
                <a:tab pos="180975" algn="l"/>
              </a:tabLst>
            </a:pPr>
            <a:r>
              <a:rPr lang="ru-RU" dirty="0" smtClean="0"/>
              <a:t>Сноска</a:t>
            </a:r>
            <a:endParaRPr lang="ru-RU" dirty="0"/>
          </a:p>
        </p:txBody>
      </p:sp>
      <p:sp>
        <p:nvSpPr>
          <p:cNvPr id="16" name="TextBox 15"/>
          <p:cNvSpPr txBox="1"/>
          <p:nvPr userDrawn="1"/>
        </p:nvSpPr>
        <p:spPr>
          <a:xfrm>
            <a:off x="11466103" y="6409611"/>
            <a:ext cx="344645" cy="138499"/>
          </a:xfrm>
          <a:prstGeom prst="rect">
            <a:avLst/>
          </a:prstGeom>
          <a:ln w="12700">
            <a:miter lim="400000"/>
          </a:ln>
        </p:spPr>
        <p:txBody>
          <a:bodyPr wrap="none" lIns="0" tIns="0" rIns="0" bIns="0" anchor="ctr">
            <a:spAutoFit/>
          </a:bodyPr>
          <a:lstStyle>
            <a:defPPr marL="0" marR="0" indent="0" algn="l" defTabSz="914400" rtl="0" fontAlgn="auto" latinLnBrk="1" hangingPunct="0">
              <a:lnSpc>
                <a:spcPct val="100000"/>
              </a:lnSpc>
              <a:spcBef>
                <a:spcPts val="0"/>
              </a:spcBef>
              <a:spcAft>
                <a:spcPts val="0"/>
              </a:spcAft>
              <a:buClrTx/>
              <a:buSzTx/>
              <a:buFontTx/>
              <a:buNone/>
              <a:tabLst/>
              <a:defRPr kumimoji="0" lang="ru-RU" sz="1800" b="0" i="0" u="none" strike="noStrike" cap="none" spc="0" normalizeH="0" baseline="0">
                <a:ln>
                  <a:noFill/>
                </a:ln>
                <a:solidFill>
                  <a:srgbClr val="000000"/>
                </a:solidFill>
                <a:effectLst/>
                <a:uFillTx/>
              </a:defRPr>
            </a:defPPr>
            <a:lvl1pPr lvl="0" indent="177800" algn="ctr" defTabSz="359999">
              <a:tabLst>
                <a:tab pos="177800" algn="l"/>
              </a:tabLst>
              <a:defRPr sz="900">
                <a:solidFill>
                  <a:srgbClr val="333F48"/>
                </a:solidFill>
                <a:latin typeface="SB Sans Text Light"/>
                <a:ea typeface="SB Sans Text Light"/>
                <a:cs typeface="SB Sans Text Light"/>
              </a:defRPr>
            </a:lvl1pPr>
          </a:lstStyle>
          <a:p>
            <a:pPr lvl="0"/>
            <a:fld id="{28893203-4B66-4612-BB8C-711F9301B0CB}" type="slidenum">
              <a:rPr lang="ru-RU" smtClean="0">
                <a:solidFill>
                  <a:schemeClr val="tx1">
                    <a:lumMod val="60000"/>
                    <a:lumOff val="40000"/>
                  </a:schemeClr>
                </a:solidFill>
              </a:rPr>
              <a:pPr lvl="0"/>
              <a:t>‹#›</a:t>
            </a:fld>
            <a:endParaRPr lang="ru-RU" dirty="0">
              <a:solidFill>
                <a:schemeClr val="tx1">
                  <a:lumMod val="60000"/>
                  <a:lumOff val="40000"/>
                </a:schemeClr>
              </a:solidFill>
            </a:endParaRPr>
          </a:p>
        </p:txBody>
      </p:sp>
      <p:pic>
        <p:nvPicPr>
          <p:cNvPr id="14" name="Picture 13"/>
          <p:cNvPicPr>
            <a:picLocks noChangeAspect="1"/>
          </p:cNvPicPr>
          <p:nvPr userDrawn="1"/>
        </p:nvPicPr>
        <p:blipFill>
          <a:blip r:embed="rId7">
            <a:extLst>
              <a:ext uri="{28A0092B-C50C-407E-A947-70E740481C1C}">
                <a14:useLocalDpi xmlns:a14="http://schemas.microsoft.com/office/drawing/2010/main" val="0"/>
              </a:ext>
            </a:extLst>
          </a:blip>
          <a:stretch>
            <a:fillRect/>
          </a:stretch>
        </p:blipFill>
        <p:spPr>
          <a:xfrm>
            <a:off x="10248900" y="217316"/>
            <a:ext cx="1273245" cy="257872"/>
          </a:xfrm>
          <a:prstGeom prst="rect">
            <a:avLst/>
          </a:prstGeom>
          <a:effectLst>
            <a:glow rad="127000">
              <a:schemeClr val="bg1">
                <a:alpha val="17000"/>
              </a:schemeClr>
            </a:glow>
          </a:effectLst>
        </p:spPr>
      </p:pic>
    </p:spTree>
    <p:extLst>
      <p:ext uri="{BB962C8B-B14F-4D97-AF65-F5344CB8AC3E}">
        <p14:creationId xmlns:p14="http://schemas.microsoft.com/office/powerpoint/2010/main" val="2452035584"/>
      </p:ext>
    </p:extLst>
  </p:cSld>
  <p:clrMapOvr>
    <a:masterClrMapping/>
  </p:clrMapOvr>
  <p:timing>
    <p:tnLst>
      <p:par>
        <p:cTn id="1" dur="indefinite" restart="never" nodeType="tmRoot"/>
      </p:par>
    </p:tnLst>
  </p:timing>
  <p:extLst mod="1">
    <p:ext uri="{DCECCB84-F9BA-43D5-87BE-67443E8EF086}">
      <p15:sldGuideLst xmlns:p15="http://schemas.microsoft.com/office/powerpoint/2012/main">
        <p15:guide id="1" pos="3840">
          <p15:clr>
            <a:srgbClr val="FBAE40"/>
          </p15:clr>
        </p15:guide>
        <p15:guide id="2" orient="horz" pos="2028">
          <p15:clr>
            <a:srgbClr val="FBAE40"/>
          </p15:clr>
        </p15:guide>
        <p15:guide id="3" pos="415">
          <p15:clr>
            <a:srgbClr val="FBAE40"/>
          </p15:clr>
        </p15:guide>
        <p15:guide id="4" pos="7265">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4_Title Only">
    <p:spTree>
      <p:nvGrpSpPr>
        <p:cNvPr id="1" name=""/>
        <p:cNvGrpSpPr/>
        <p:nvPr/>
      </p:nvGrpSpPr>
      <p:grpSpPr>
        <a:xfrm>
          <a:off x="0" y="0"/>
          <a:ext cx="0" cy="0"/>
          <a:chOff x="0" y="0"/>
          <a:chExt cx="0" cy="0"/>
        </a:xfrm>
      </p:grpSpPr>
      <p:graphicFrame>
        <p:nvGraphicFramePr>
          <p:cNvPr id="7" name="Object 6" hidden="1"/>
          <p:cNvGraphicFramePr>
            <a:graphicFrameLocks noChangeAspect="1"/>
          </p:cNvGraphicFramePr>
          <p:nvPr userDrawn="1">
            <p:custDataLst>
              <p:tags r:id="rId2"/>
            </p:custDataLst>
            <p:extLst>
              <p:ext uri="{D42A27DB-BD31-4B8C-83A1-F6EECF244321}">
                <p14:modId xmlns:p14="http://schemas.microsoft.com/office/powerpoint/2010/main" val="593318901"/>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spid="_x0000_s51249" name="think-cell Slide" r:id="rId4" imgW="384" imgH="385" progId="TCLayout.ActiveDocument.1">
                  <p:embed/>
                </p:oleObj>
              </mc:Choice>
              <mc:Fallback>
                <p:oleObj name="think-cell Slide" r:id="rId4" imgW="384" imgH="385" progId="TCLayout.ActiveDocument.1">
                  <p:embed/>
                  <p:pic>
                    <p:nvPicPr>
                      <p:cNvPr id="7" name="Object 6" hidden="1"/>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17" name="Rectangle 16"/>
          <p:cNvSpPr/>
          <p:nvPr userDrawn="1"/>
        </p:nvSpPr>
        <p:spPr>
          <a:xfrm flipV="1">
            <a:off x="-1" y="3177"/>
            <a:ext cx="10067017" cy="6854824"/>
          </a:xfrm>
          <a:prstGeom prst="rect">
            <a:avLst/>
          </a:prstGeom>
          <a:gradFill flip="none" rotWithShape="1">
            <a:gsLst>
              <a:gs pos="73000">
                <a:schemeClr val="bg1"/>
              </a:gs>
              <a:gs pos="41000">
                <a:srgbClr val="FFFFFF">
                  <a:alpha val="0"/>
                </a:srgbClr>
              </a:gs>
              <a:gs pos="100000">
                <a:srgbClr val="E6EAEE"/>
              </a:gs>
            </a:gsLst>
            <a:lin ang="10800000" scaled="1"/>
            <a:tileRect/>
          </a:gradFill>
          <a:ln w="12700">
            <a:miter lim="400000"/>
          </a:ln>
          <a:effectLst/>
        </p:spPr>
        <p:txBody>
          <a:bodyPr lIns="0" tIns="0" rIns="0" bIns="0" rtlCol="0" anchor="ctr"/>
          <a:lstStyle/>
          <a:p>
            <a:pPr algn="ctr">
              <a:lnSpc>
                <a:spcPct val="90000"/>
              </a:lnSpc>
            </a:pPr>
            <a:endParaRPr lang="ru-RU" sz="1400" dirty="0">
              <a:solidFill>
                <a:schemeClr val="bg1"/>
              </a:solidFill>
              <a:latin typeface="+mj-lt"/>
              <a:ea typeface="+mj-ea"/>
              <a:cs typeface="+mj-cs"/>
            </a:endParaRPr>
          </a:p>
        </p:txBody>
      </p:sp>
      <p:sp>
        <p:nvSpPr>
          <p:cNvPr id="8" name="Rectangle 7"/>
          <p:cNvSpPr/>
          <p:nvPr userDrawn="1"/>
        </p:nvSpPr>
        <p:spPr>
          <a:xfrm flipH="1">
            <a:off x="2124983" y="3177"/>
            <a:ext cx="10067017" cy="6854824"/>
          </a:xfrm>
          <a:prstGeom prst="rect">
            <a:avLst/>
          </a:prstGeom>
          <a:gradFill flip="none" rotWithShape="1">
            <a:gsLst>
              <a:gs pos="75000">
                <a:schemeClr val="bg1"/>
              </a:gs>
              <a:gs pos="57000">
                <a:srgbClr val="FFFFFF">
                  <a:alpha val="0"/>
                </a:srgbClr>
              </a:gs>
              <a:gs pos="100000">
                <a:srgbClr val="E6EAEE"/>
              </a:gs>
            </a:gsLst>
            <a:lin ang="10800000" scaled="1"/>
            <a:tileRect/>
          </a:gradFill>
          <a:ln w="12700">
            <a:miter lim="400000"/>
          </a:ln>
          <a:effectLst/>
        </p:spPr>
        <p:txBody>
          <a:bodyPr lIns="0" tIns="0" rIns="0" bIns="0" rtlCol="0" anchor="ctr"/>
          <a:lstStyle/>
          <a:p>
            <a:pPr algn="ctr">
              <a:lnSpc>
                <a:spcPct val="90000"/>
              </a:lnSpc>
            </a:pPr>
            <a:endParaRPr lang="ru-RU" sz="1400" dirty="0">
              <a:solidFill>
                <a:schemeClr val="bg1"/>
              </a:solidFill>
              <a:latin typeface="+mj-lt"/>
              <a:ea typeface="+mj-ea"/>
              <a:cs typeface="+mj-cs"/>
            </a:endParaRPr>
          </a:p>
        </p:txBody>
      </p:sp>
      <p:sp>
        <p:nvSpPr>
          <p:cNvPr id="15" name="Text Placeholder 14"/>
          <p:cNvSpPr>
            <a:spLocks noGrp="1"/>
          </p:cNvSpPr>
          <p:nvPr userDrawn="1">
            <p:ph type="body" sz="quarter" idx="12" hasCustomPrompt="1"/>
          </p:nvPr>
        </p:nvSpPr>
        <p:spPr>
          <a:xfrm>
            <a:off x="658812" y="6419998"/>
            <a:ext cx="10472248" cy="128112"/>
          </a:xfrm>
        </p:spPr>
        <p:txBody>
          <a:bodyPr vert="horz" lIns="0" tIns="0" rIns="0" bIns="0" rtlCol="0" anchor="b">
            <a:spAutoFit/>
          </a:bodyPr>
          <a:lstStyle>
            <a:lvl1pPr>
              <a:defRPr lang="ru-RU" sz="900" dirty="0">
                <a:solidFill>
                  <a:schemeClr val="tx1">
                    <a:lumMod val="60000"/>
                    <a:lumOff val="40000"/>
                  </a:schemeClr>
                </a:solidFill>
              </a:defRPr>
            </a:lvl1pPr>
          </a:lstStyle>
          <a:p>
            <a:pPr lvl="0">
              <a:buNone/>
              <a:tabLst>
                <a:tab pos="180975" algn="l"/>
              </a:tabLst>
            </a:pPr>
            <a:r>
              <a:rPr lang="ru-RU" dirty="0" smtClean="0"/>
              <a:t>Сноска</a:t>
            </a:r>
            <a:endParaRPr lang="ru-RU" dirty="0"/>
          </a:p>
        </p:txBody>
      </p:sp>
      <p:sp>
        <p:nvSpPr>
          <p:cNvPr id="16" name="TextBox 15"/>
          <p:cNvSpPr txBox="1"/>
          <p:nvPr userDrawn="1"/>
        </p:nvSpPr>
        <p:spPr>
          <a:xfrm>
            <a:off x="11466103" y="6409611"/>
            <a:ext cx="344645" cy="138499"/>
          </a:xfrm>
          <a:prstGeom prst="rect">
            <a:avLst/>
          </a:prstGeom>
          <a:ln w="12700">
            <a:miter lim="400000"/>
          </a:ln>
        </p:spPr>
        <p:txBody>
          <a:bodyPr wrap="none" lIns="0" tIns="0" rIns="0" bIns="0" anchor="ctr">
            <a:spAutoFit/>
          </a:bodyPr>
          <a:lstStyle>
            <a:defPPr marL="0" marR="0" indent="0" algn="l" defTabSz="914400" rtl="0" fontAlgn="auto" latinLnBrk="1" hangingPunct="0">
              <a:lnSpc>
                <a:spcPct val="100000"/>
              </a:lnSpc>
              <a:spcBef>
                <a:spcPts val="0"/>
              </a:spcBef>
              <a:spcAft>
                <a:spcPts val="0"/>
              </a:spcAft>
              <a:buClrTx/>
              <a:buSzTx/>
              <a:buFontTx/>
              <a:buNone/>
              <a:tabLst/>
              <a:defRPr kumimoji="0" lang="ru-RU" sz="1800" b="0" i="0" u="none" strike="noStrike" cap="none" spc="0" normalizeH="0" baseline="0">
                <a:ln>
                  <a:noFill/>
                </a:ln>
                <a:solidFill>
                  <a:srgbClr val="000000"/>
                </a:solidFill>
                <a:effectLst/>
                <a:uFillTx/>
              </a:defRPr>
            </a:defPPr>
            <a:lvl1pPr lvl="0" indent="177800" algn="ctr" defTabSz="359999">
              <a:tabLst>
                <a:tab pos="177800" algn="l"/>
              </a:tabLst>
              <a:defRPr sz="900">
                <a:solidFill>
                  <a:srgbClr val="333F48"/>
                </a:solidFill>
                <a:latin typeface="SB Sans Text Light"/>
                <a:ea typeface="SB Sans Text Light"/>
                <a:cs typeface="SB Sans Text Light"/>
              </a:defRPr>
            </a:lvl1pPr>
          </a:lstStyle>
          <a:p>
            <a:pPr lvl="0"/>
            <a:fld id="{28893203-4B66-4612-BB8C-711F9301B0CB}" type="slidenum">
              <a:rPr lang="ru-RU" smtClean="0">
                <a:solidFill>
                  <a:schemeClr val="tx1">
                    <a:lumMod val="60000"/>
                    <a:lumOff val="40000"/>
                  </a:schemeClr>
                </a:solidFill>
              </a:rPr>
              <a:pPr lvl="0"/>
              <a:t>‹#›</a:t>
            </a:fld>
            <a:endParaRPr lang="ru-RU" dirty="0">
              <a:solidFill>
                <a:schemeClr val="tx1">
                  <a:lumMod val="60000"/>
                  <a:lumOff val="40000"/>
                </a:schemeClr>
              </a:solidFill>
            </a:endParaRPr>
          </a:p>
        </p:txBody>
      </p:sp>
      <p:pic>
        <p:nvPicPr>
          <p:cNvPr id="3" name="Picture 2"/>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8173914" y="0"/>
            <a:ext cx="4018085" cy="4018085"/>
          </a:xfrm>
          <a:prstGeom prst="rect">
            <a:avLst/>
          </a:prstGeom>
        </p:spPr>
      </p:pic>
      <p:sp>
        <p:nvSpPr>
          <p:cNvPr id="2" name="Title 1"/>
          <p:cNvSpPr>
            <a:spLocks noGrp="1"/>
          </p:cNvSpPr>
          <p:nvPr userDrawn="1">
            <p:ph type="title"/>
          </p:nvPr>
        </p:nvSpPr>
        <p:spPr/>
        <p:txBody>
          <a:bodyPr vert="horz"/>
          <a:lstStyle/>
          <a:p>
            <a:r>
              <a:rPr lang="en-US" smtClean="0"/>
              <a:t>Click to edit Master title style</a:t>
            </a:r>
            <a:endParaRPr lang="ru-RU"/>
          </a:p>
        </p:txBody>
      </p:sp>
      <p:pic>
        <p:nvPicPr>
          <p:cNvPr id="12" name="Picture 11"/>
          <p:cNvPicPr>
            <a:picLocks noChangeAspect="1"/>
          </p:cNvPicPr>
          <p:nvPr userDrawn="1"/>
        </p:nvPicPr>
        <p:blipFill>
          <a:blip r:embed="rId7">
            <a:extLst>
              <a:ext uri="{28A0092B-C50C-407E-A947-70E740481C1C}">
                <a14:useLocalDpi xmlns:a14="http://schemas.microsoft.com/office/drawing/2010/main" val="0"/>
              </a:ext>
            </a:extLst>
          </a:blip>
          <a:stretch>
            <a:fillRect/>
          </a:stretch>
        </p:blipFill>
        <p:spPr>
          <a:xfrm>
            <a:off x="10248900" y="217316"/>
            <a:ext cx="1273245" cy="256241"/>
          </a:xfrm>
          <a:prstGeom prst="rect">
            <a:avLst/>
          </a:prstGeom>
        </p:spPr>
      </p:pic>
    </p:spTree>
    <p:extLst>
      <p:ext uri="{BB962C8B-B14F-4D97-AF65-F5344CB8AC3E}">
        <p14:creationId xmlns:p14="http://schemas.microsoft.com/office/powerpoint/2010/main" val="2714475763"/>
      </p:ext>
    </p:extLst>
  </p:cSld>
  <p:clrMapOvr>
    <a:masterClrMapping/>
  </p:clrMapOvr>
  <p:timing>
    <p:tnLst>
      <p:par>
        <p:cTn id="1" dur="indefinite" restart="never" nodeType="tmRoot"/>
      </p:par>
    </p:tnLst>
  </p:timing>
  <p:extLst mod="1">
    <p:ext uri="{DCECCB84-F9BA-43D5-87BE-67443E8EF086}">
      <p15:sldGuideLst xmlns:p15="http://schemas.microsoft.com/office/powerpoint/2012/main">
        <p15:guide id="1" pos="3840">
          <p15:clr>
            <a:srgbClr val="FBAE40"/>
          </p15:clr>
        </p15:guide>
        <p15:guide id="2" orient="horz" pos="2028">
          <p15:clr>
            <a:srgbClr val="FBAE40"/>
          </p15:clr>
        </p15:guide>
        <p15:guide id="3" pos="415">
          <p15:clr>
            <a:srgbClr val="FBAE40"/>
          </p15:clr>
        </p15:guide>
        <p15:guide id="4" pos="7265">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graphicFrame>
        <p:nvGraphicFramePr>
          <p:cNvPr id="7" name="Object 6" hidden="1"/>
          <p:cNvGraphicFramePr>
            <a:graphicFrameLocks noChangeAspect="1"/>
          </p:cNvGraphicFramePr>
          <p:nvPr userDrawn="1">
            <p:custDataLst>
              <p:tags r:id="rId2"/>
            </p:custDataLst>
            <p:extLst>
              <p:ext uri="{D42A27DB-BD31-4B8C-83A1-F6EECF244321}">
                <p14:modId xmlns:p14="http://schemas.microsoft.com/office/powerpoint/2010/main" val="1343266677"/>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spid="_x0000_s59426" name="think-cell Slide" r:id="rId4" imgW="384" imgH="385" progId="TCLayout.ActiveDocument.1">
                  <p:embed/>
                </p:oleObj>
              </mc:Choice>
              <mc:Fallback>
                <p:oleObj name="think-cell Slide" r:id="rId4" imgW="384" imgH="385" progId="TCLayout.ActiveDocument.1">
                  <p:embed/>
                  <p:pic>
                    <p:nvPicPr>
                      <p:cNvPr id="7" name="Object 6" hidden="1"/>
                      <p:cNvPicPr/>
                      <p:nvPr/>
                    </p:nvPicPr>
                    <p:blipFill>
                      <a:blip r:embed="rId5"/>
                      <a:stretch>
                        <a:fillRect/>
                      </a:stretch>
                    </p:blipFill>
                    <p:spPr>
                      <a:xfrm>
                        <a:off x="1588" y="1588"/>
                        <a:ext cx="1588" cy="1588"/>
                      </a:xfrm>
                      <a:prstGeom prst="rect">
                        <a:avLst/>
                      </a:prstGeom>
                    </p:spPr>
                  </p:pic>
                </p:oleObj>
              </mc:Fallback>
            </mc:AlternateContent>
          </a:graphicData>
        </a:graphic>
      </p:graphicFrame>
      <p:pic>
        <p:nvPicPr>
          <p:cNvPr id="9" name="shutterstock_1413837926.png" descr="shutterstock_1413837926.png"/>
          <p:cNvPicPr>
            <a:picLocks noChangeAspect="1"/>
          </p:cNvPicPr>
          <p:nvPr userDrawn="1"/>
        </p:nvPicPr>
        <p:blipFill>
          <a:blip r:embed="rId6" cstate="email">
            <a:extLst>
              <a:ext uri="{28A0092B-C50C-407E-A947-70E740481C1C}">
                <a14:useLocalDpi xmlns:a14="http://schemas.microsoft.com/office/drawing/2010/main"/>
              </a:ext>
            </a:extLst>
          </a:blip>
          <a:srcRect/>
          <a:stretch>
            <a:fillRect/>
          </a:stretch>
        </p:blipFill>
        <p:spPr>
          <a:xfrm>
            <a:off x="-2183" y="0"/>
            <a:ext cx="12196411" cy="6858001"/>
          </a:xfrm>
          <a:prstGeom prst="rect">
            <a:avLst/>
          </a:prstGeom>
          <a:ln w="12700">
            <a:miter lim="400000"/>
          </a:ln>
        </p:spPr>
      </p:pic>
      <p:sp>
        <p:nvSpPr>
          <p:cNvPr id="10" name="Прямоугольник"/>
          <p:cNvSpPr/>
          <p:nvPr userDrawn="1"/>
        </p:nvSpPr>
        <p:spPr>
          <a:xfrm>
            <a:off x="4819187" y="-1"/>
            <a:ext cx="7372813" cy="6858001"/>
          </a:xfrm>
          <a:prstGeom prst="rect">
            <a:avLst/>
          </a:prstGeom>
          <a:gradFill>
            <a:gsLst>
              <a:gs pos="0">
                <a:srgbClr val="EEF3FF">
                  <a:alpha val="0"/>
                </a:srgbClr>
              </a:gs>
              <a:gs pos="100000">
                <a:srgbClr val="FFFFFF">
                  <a:alpha val="75019"/>
                </a:srgbClr>
              </a:gs>
            </a:gsLst>
          </a:gradFill>
          <a:ln w="12700">
            <a:miter lim="400000"/>
          </a:ln>
        </p:spPr>
        <p:txBody>
          <a:bodyPr lIns="45719" rIns="45719" anchor="ctr"/>
          <a:lstStyle/>
          <a:p>
            <a:pPr>
              <a:defRPr>
                <a:solidFill>
                  <a:srgbClr val="70461F"/>
                </a:solidFill>
              </a:defRPr>
            </a:pPr>
            <a:endParaRPr dirty="0"/>
          </a:p>
        </p:txBody>
      </p:sp>
      <p:pic>
        <p:nvPicPr>
          <p:cNvPr id="12" name="Рисунок 2" descr="Рисунок 2"/>
          <p:cNvPicPr>
            <a:picLocks noChangeAspect="1"/>
          </p:cNvPicPr>
          <p:nvPr userDrawn="1"/>
        </p:nvPicPr>
        <p:blipFill>
          <a:blip r:embed="rId7" cstate="email">
            <a:extLst>
              <a:ext uri="{28A0092B-C50C-407E-A947-70E740481C1C}">
                <a14:useLocalDpi xmlns:a14="http://schemas.microsoft.com/office/drawing/2010/main"/>
              </a:ext>
            </a:extLst>
          </a:blip>
          <a:stretch>
            <a:fillRect/>
          </a:stretch>
        </p:blipFill>
        <p:spPr>
          <a:xfrm rot="19812213" flipH="1">
            <a:off x="740060" y="-1387620"/>
            <a:ext cx="10489629" cy="10018335"/>
          </a:xfrm>
          <a:prstGeom prst="rect">
            <a:avLst/>
          </a:prstGeom>
          <a:ln w="12700">
            <a:miter lim="400000"/>
          </a:ln>
        </p:spPr>
      </p:pic>
      <p:sp>
        <p:nvSpPr>
          <p:cNvPr id="2" name="Title 1"/>
          <p:cNvSpPr>
            <a:spLocks noGrp="1"/>
          </p:cNvSpPr>
          <p:nvPr>
            <p:ph type="title" hasCustomPrompt="1"/>
          </p:nvPr>
        </p:nvSpPr>
        <p:spPr>
          <a:xfrm>
            <a:off x="6248400" y="3614871"/>
            <a:ext cx="5284787" cy="1024896"/>
          </a:xfr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lvl1pPr>
              <a:defRPr kumimoji="0" lang="ru-RU" sz="3700" normalizeH="0" dirty="0">
                <a:ln>
                  <a:noFill/>
                </a:ln>
                <a:solidFill>
                  <a:srgbClr val="516170"/>
                </a:solidFill>
                <a:effectLst/>
                <a:latin typeface="SB Sans Display Semibold" panose="020B0503040504020204" pitchFamily="34" charset="0"/>
                <a:ea typeface="+mn-ea"/>
                <a:cs typeface="SB Sans Display Semibold" panose="020B0503040504020204" pitchFamily="34" charset="0"/>
              </a:defRPr>
            </a:lvl1pPr>
          </a:lstStyle>
          <a:p>
            <a:pPr marL="0" marR="0" lvl="0" indent="0" fontAlgn="auto" hangingPunct="0">
              <a:spcBef>
                <a:spcPts val="0"/>
              </a:spcBef>
              <a:spcAft>
                <a:spcPts val="0"/>
              </a:spcAft>
              <a:buClrTx/>
              <a:buSzTx/>
              <a:buFontTx/>
              <a:tabLst/>
            </a:pPr>
            <a:r>
              <a:rPr lang="ru-RU" dirty="0" smtClean="0"/>
              <a:t>Название презентации</a:t>
            </a:r>
            <a:endParaRPr lang="ru-RU" dirty="0"/>
          </a:p>
        </p:txBody>
      </p:sp>
      <p:sp>
        <p:nvSpPr>
          <p:cNvPr id="23" name="Text Placeholder 22"/>
          <p:cNvSpPr>
            <a:spLocks noGrp="1"/>
          </p:cNvSpPr>
          <p:nvPr>
            <p:ph type="body" sz="quarter" idx="10" hasCustomPrompt="1"/>
          </p:nvPr>
        </p:nvSpPr>
        <p:spPr>
          <a:xfrm>
            <a:off x="6248399" y="5832380"/>
            <a:ext cx="5284787" cy="256224"/>
          </a:xfrm>
          <a:ln w="12700">
            <a:miter lim="400000"/>
          </a:ln>
        </p:spPr>
        <p:txBody>
          <a:bodyPr wrap="square" lIns="0" tIns="0" rIns="0" bIns="0" anchor="b">
            <a:spAutoFit/>
          </a:bodyPr>
          <a:lstStyle>
            <a:lvl1pPr>
              <a:defRPr lang="en-US" sz="1800" dirty="0" smtClean="0">
                <a:solidFill>
                  <a:srgbClr val="516170"/>
                </a:solidFill>
                <a:latin typeface="+mn-lt"/>
                <a:ea typeface="SB Sans Text Light"/>
                <a:cs typeface="SB Sans Text Light"/>
              </a:defRPr>
            </a:lvl1pPr>
            <a:lvl2pPr>
              <a:defRPr lang="en-US" sz="1800" dirty="0" smtClean="0"/>
            </a:lvl2pPr>
            <a:lvl3pPr>
              <a:defRPr lang="en-US" sz="1800" dirty="0" smtClean="0"/>
            </a:lvl3pPr>
            <a:lvl4pPr>
              <a:defRPr lang="en-US" sz="1800" dirty="0" smtClean="0"/>
            </a:lvl4pPr>
            <a:lvl5pPr>
              <a:defRPr lang="ru-RU" sz="1800" dirty="0"/>
            </a:lvl5pPr>
          </a:lstStyle>
          <a:p>
            <a:pPr lvl="0"/>
            <a:r>
              <a:rPr lang="ru-RU" dirty="0" smtClean="0"/>
              <a:t>Департамент / Подзаголовок</a:t>
            </a:r>
            <a:endParaRPr lang="ru-RU" dirty="0"/>
          </a:p>
        </p:txBody>
      </p:sp>
      <p:sp>
        <p:nvSpPr>
          <p:cNvPr id="25" name="Text Placeholder 24"/>
          <p:cNvSpPr>
            <a:spLocks noGrp="1"/>
          </p:cNvSpPr>
          <p:nvPr>
            <p:ph type="body" sz="quarter" idx="11" hasCustomPrompt="1"/>
          </p:nvPr>
        </p:nvSpPr>
        <p:spPr>
          <a:xfrm>
            <a:off x="1163638" y="5860849"/>
            <a:ext cx="2517129" cy="227755"/>
          </a:xfrm>
        </p:spPr>
        <p:txBody>
          <a:bodyPr vert="horz" lIns="0" tIns="0" rIns="0" bIns="0" rtlCol="0">
            <a:normAutofit/>
          </a:bodyPr>
          <a:lstStyle>
            <a:lvl1pPr>
              <a:defRPr lang="en-US" cap="small" baseline="0" dirty="0" smtClean="0">
                <a:solidFill>
                  <a:srgbClr val="707980"/>
                </a:solidFill>
              </a:defRPr>
            </a:lvl1pPr>
          </a:lstStyle>
          <a:p>
            <a:pPr lvl="0"/>
            <a:r>
              <a:rPr lang="ru-RU" dirty="0" smtClean="0"/>
              <a:t>дата</a:t>
            </a:r>
            <a:endParaRPr lang="en-US" dirty="0" smtClean="0"/>
          </a:p>
        </p:txBody>
      </p:sp>
      <p:pic>
        <p:nvPicPr>
          <p:cNvPr id="13" name="Picture 12"/>
          <p:cNvPicPr>
            <a:picLocks noChangeAspect="1"/>
          </p:cNvPicPr>
          <p:nvPr userDrawn="1"/>
        </p:nvPicPr>
        <p:blipFill>
          <a:blip r:embed="rId8">
            <a:extLst>
              <a:ext uri="{28A0092B-C50C-407E-A947-70E740481C1C}">
                <a14:useLocalDpi xmlns:a14="http://schemas.microsoft.com/office/drawing/2010/main" val="0"/>
              </a:ext>
            </a:extLst>
          </a:blip>
          <a:stretch>
            <a:fillRect/>
          </a:stretch>
        </p:blipFill>
        <p:spPr>
          <a:xfrm>
            <a:off x="1163637" y="668326"/>
            <a:ext cx="1495482" cy="300966"/>
          </a:xfrm>
          <a:prstGeom prst="rect">
            <a:avLst/>
          </a:prstGeom>
        </p:spPr>
      </p:pic>
    </p:spTree>
    <p:extLst>
      <p:ext uri="{BB962C8B-B14F-4D97-AF65-F5344CB8AC3E}">
        <p14:creationId xmlns:p14="http://schemas.microsoft.com/office/powerpoint/2010/main" val="262310705"/>
      </p:ext>
    </p:extLst>
  </p:cSld>
  <p:clrMapOvr>
    <a:masterClrMapping/>
  </p:clrMapOvr>
  <p:timing>
    <p:tnLst>
      <p:par>
        <p:cTn id="1" dur="indefinite" restart="never" nodeType="tmRoot"/>
      </p:par>
    </p:tnLst>
  </p:timing>
  <p:extLst mod="1">
    <p:ext uri="{DCECCB84-F9BA-43D5-87BE-67443E8EF086}">
      <p15:sldGuideLst xmlns:p15="http://schemas.microsoft.com/office/powerpoint/2012/main">
        <p15:guide id="1" pos="3840">
          <p15:clr>
            <a:srgbClr val="FBAE40"/>
          </p15:clr>
        </p15:guide>
        <p15:guide id="2" orient="horz" pos="2028">
          <p15:clr>
            <a:srgbClr val="FBAE40"/>
          </p15:clr>
        </p15:guide>
        <p15:guide id="3" pos="415">
          <p15:clr>
            <a:srgbClr val="FBAE40"/>
          </p15:clr>
        </p15:guide>
        <p15:guide id="4" pos="7265">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oleObject" Target="../embeddings/oleObject1.bin"/><Relationship Id="rId3" Type="http://schemas.openxmlformats.org/officeDocument/2006/relationships/slideLayout" Target="../slideLayouts/slideLayout3.xml"/><Relationship Id="rId7" Type="http://schemas.openxmlformats.org/officeDocument/2006/relationships/tags" Target="../tags/tag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vmlDrawing" Target="../drawings/vmlDrawing1.vml"/><Relationship Id="rId5"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image" Target="../media/image1.emf"/></Relationships>
</file>

<file path=ppt/slideMasters/_rels/slideMaster2.xml.rels><?xml version="1.0" encoding="UTF-8" standalone="yes"?>
<Relationships xmlns="http://schemas.openxmlformats.org/package/2006/relationships"><Relationship Id="rId3" Type="http://schemas.openxmlformats.org/officeDocument/2006/relationships/vmlDrawing" Target="../drawings/vmlDrawing6.vml"/><Relationship Id="rId2" Type="http://schemas.openxmlformats.org/officeDocument/2006/relationships/theme" Target="../theme/theme2.xml"/><Relationship Id="rId1" Type="http://schemas.openxmlformats.org/officeDocument/2006/relationships/slideLayout" Target="../slideLayouts/slideLayout5.xml"/><Relationship Id="rId6" Type="http://schemas.openxmlformats.org/officeDocument/2006/relationships/image" Target="../media/image1.emf"/><Relationship Id="rId5" Type="http://schemas.openxmlformats.org/officeDocument/2006/relationships/oleObject" Target="../embeddings/oleObject6.bin"/><Relationship Id="rId4" Type="http://schemas.openxmlformats.org/officeDocument/2006/relationships/tags" Target="../tags/tag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aphicFrame>
        <p:nvGraphicFramePr>
          <p:cNvPr id="8" name="Object 7" hidden="1"/>
          <p:cNvGraphicFramePr>
            <a:graphicFrameLocks noChangeAspect="1"/>
          </p:cNvGraphicFramePr>
          <p:nvPr userDrawn="1">
            <p:custDataLst>
              <p:tags r:id="rId7"/>
            </p:custDataLst>
            <p:extLst>
              <p:ext uri="{D42A27DB-BD31-4B8C-83A1-F6EECF244321}">
                <p14:modId xmlns:p14="http://schemas.microsoft.com/office/powerpoint/2010/main" val="577389117"/>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spid="_x0000_s1109" name="think-cell Slide" r:id="rId8" imgW="384" imgH="385" progId="TCLayout.ActiveDocument.1">
                  <p:embed/>
                </p:oleObj>
              </mc:Choice>
              <mc:Fallback>
                <p:oleObj name="think-cell Slide" r:id="rId8" imgW="384" imgH="385" progId="TCLayout.ActiveDocument.1">
                  <p:embed/>
                  <p:pic>
                    <p:nvPicPr>
                      <p:cNvPr id="0" name=""/>
                      <p:cNvPicPr/>
                      <p:nvPr/>
                    </p:nvPicPr>
                    <p:blipFill>
                      <a:blip r:embed="rId9"/>
                      <a:stretch>
                        <a:fillRect/>
                      </a:stretch>
                    </p:blipFill>
                    <p:spPr>
                      <a:xfrm>
                        <a:off x="1588" y="1588"/>
                        <a:ext cx="1588" cy="1588"/>
                      </a:xfrm>
                      <a:prstGeom prst="rect">
                        <a:avLst/>
                      </a:prstGeom>
                    </p:spPr>
                  </p:pic>
                </p:oleObj>
              </mc:Fallback>
            </mc:AlternateContent>
          </a:graphicData>
        </a:graphic>
      </p:graphicFrame>
      <p:sp>
        <p:nvSpPr>
          <p:cNvPr id="2" name="Title Placeholder 1"/>
          <p:cNvSpPr>
            <a:spLocks noGrp="1"/>
          </p:cNvSpPr>
          <p:nvPr>
            <p:ph type="title"/>
          </p:nvPr>
        </p:nvSpPr>
        <p:spPr>
          <a:xfrm>
            <a:off x="658814" y="657225"/>
            <a:ext cx="10874374" cy="398571"/>
          </a:xfrm>
          <a:prstGeom prst="rect">
            <a:avLst/>
          </a:prstGeom>
          <a:ln w="12700">
            <a:miter lim="400000"/>
          </a:ln>
        </p:spPr>
        <p:txBody>
          <a:bodyPr vert="horz" wrap="square" lIns="0" tIns="0" rIns="0" bIns="0" anchor="t">
            <a:spAutoFit/>
          </a:bodyPr>
          <a:lstStyle/>
          <a:p>
            <a:pPr marL="0" marR="0" lvl="0" indent="0">
              <a:spcBef>
                <a:spcPts val="0"/>
              </a:spcBef>
              <a:spcAft>
                <a:spcPts val="0"/>
              </a:spcAft>
              <a:buClrTx/>
              <a:buSzTx/>
              <a:buFontTx/>
              <a:tabLst/>
            </a:pPr>
            <a:r>
              <a:rPr lang="en-US" smtClean="0"/>
              <a:t>Click to edit Master title style</a:t>
            </a:r>
            <a:endParaRPr lang="ru-RU" dirty="0"/>
          </a:p>
        </p:txBody>
      </p:sp>
      <p:sp>
        <p:nvSpPr>
          <p:cNvPr id="3" name="Text Placeholder 2"/>
          <p:cNvSpPr>
            <a:spLocks noGrp="1"/>
          </p:cNvSpPr>
          <p:nvPr>
            <p:ph type="body" idx="1"/>
          </p:nvPr>
        </p:nvSpPr>
        <p:spPr>
          <a:xfrm>
            <a:off x="838200" y="1825625"/>
            <a:ext cx="10515600" cy="4351338"/>
          </a:xfrm>
          <a:prstGeom prst="rect">
            <a:avLst/>
          </a:prstGeom>
        </p:spPr>
        <p:txBody>
          <a:bodyPr vert="horz" lIns="0" tIns="0" rIns="0" bIns="0" rtlCol="0">
            <a:normAutofit/>
          </a:bodyPr>
          <a:lstStyle/>
          <a:p>
            <a:pPr lvl="0"/>
            <a:r>
              <a:rPr lang="en-US" dirty="0" smtClean="0"/>
              <a:t>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ru-RU" dirty="0"/>
          </a:p>
        </p:txBody>
      </p:sp>
    </p:spTree>
    <p:extLst>
      <p:ext uri="{BB962C8B-B14F-4D97-AF65-F5344CB8AC3E}">
        <p14:creationId xmlns:p14="http://schemas.microsoft.com/office/powerpoint/2010/main" val="3665936337"/>
      </p:ext>
    </p:extLst>
  </p:cSld>
  <p:clrMap bg1="dk1" tx1="lt1" bg2="dk2" tx2="lt2" accent1="accent1" accent2="accent2" accent3="accent3" accent4="accent4" accent5="accent5" accent6="accent6" hlink="hlink" folHlink="folHlink"/>
  <p:sldLayoutIdLst>
    <p:sldLayoutId id="2147483654" r:id="rId1"/>
    <p:sldLayoutId id="2147483673" r:id="rId2"/>
    <p:sldLayoutId id="2147483674" r:id="rId3"/>
    <p:sldLayoutId id="2147483678" r:id="rId4"/>
  </p:sldLayoutIdLst>
  <p:timing>
    <p:tnLst>
      <p:par>
        <p:cTn id="1" dur="indefinite" restart="never" nodeType="tmRoot"/>
      </p:par>
    </p:tnLst>
  </p:timing>
  <p:txStyles>
    <p:titleStyle>
      <a:lvl1pPr algn="l" defTabSz="914400" rtl="0" eaLnBrk="1" latinLnBrk="0" hangingPunct="1">
        <a:lnSpc>
          <a:spcPct val="90000"/>
        </a:lnSpc>
        <a:spcBef>
          <a:spcPct val="0"/>
        </a:spcBef>
        <a:buNone/>
        <a:defRPr lang="ru-RU" sz="2800" b="0" i="0" u="none" strike="noStrike" kern="1200" cap="none" spc="0" baseline="0" dirty="0" smtClean="0">
          <a:solidFill>
            <a:srgbClr val="3F4851"/>
          </a:solidFill>
          <a:uFillTx/>
          <a:latin typeface="SB Sans Display"/>
          <a:ea typeface="+mj-ea"/>
          <a:cs typeface="SB Sans Display"/>
        </a:defRPr>
      </a:lvl1pPr>
    </p:titleStyle>
    <p:bodyStyle>
      <a:lvl1pPr marL="0" indent="0" algn="l" defTabSz="914400" rtl="0" eaLnBrk="1" latinLnBrk="0" hangingPunct="1">
        <a:lnSpc>
          <a:spcPct val="90000"/>
        </a:lnSpc>
        <a:spcBef>
          <a:spcPts val="0"/>
        </a:spcBef>
        <a:buFont typeface="Arial" panose="020B0604020202020204" pitchFamily="34" charset="0"/>
        <a:buNone/>
        <a:defRPr sz="1600" kern="1200">
          <a:solidFill>
            <a:schemeClr val="tx1"/>
          </a:solidFill>
          <a:latin typeface="+mn-lt"/>
          <a:ea typeface="+mn-ea"/>
          <a:cs typeface="+mn-cs"/>
        </a:defRPr>
      </a:lvl1pPr>
      <a:lvl2pPr marL="180975" indent="-180975" algn="l" defTabSz="914400" rtl="0" eaLnBrk="1" latinLnBrk="0" hangingPunct="1">
        <a:lnSpc>
          <a:spcPct val="90000"/>
        </a:lnSpc>
        <a:spcBef>
          <a:spcPts val="0"/>
        </a:spcBef>
        <a:buFont typeface="Arial" panose="020B0604020202020204" pitchFamily="34" charset="0"/>
        <a:buChar char="•"/>
        <a:defRPr sz="1600" kern="1200">
          <a:solidFill>
            <a:schemeClr val="tx1"/>
          </a:solidFill>
          <a:latin typeface="+mn-lt"/>
          <a:ea typeface="+mn-ea"/>
          <a:cs typeface="+mn-cs"/>
        </a:defRPr>
      </a:lvl2pPr>
      <a:lvl3pPr marL="361950" indent="-180975" algn="l" defTabSz="914400" rtl="0" eaLnBrk="1" latinLnBrk="0" hangingPunct="1">
        <a:lnSpc>
          <a:spcPct val="90000"/>
        </a:lnSpc>
        <a:spcBef>
          <a:spcPts val="0"/>
        </a:spcBef>
        <a:buSzPct val="100000"/>
        <a:buFont typeface="SB Sans Display" panose="020B0503040504020204" pitchFamily="34" charset="0"/>
        <a:buChar char="-"/>
        <a:defRPr sz="1600" kern="1200">
          <a:solidFill>
            <a:schemeClr val="tx1"/>
          </a:solidFill>
          <a:latin typeface="+mn-lt"/>
          <a:ea typeface="+mn-ea"/>
          <a:cs typeface="+mn-cs"/>
        </a:defRPr>
      </a:lvl3pPr>
      <a:lvl4pPr marL="539750" indent="-171450" algn="l" defTabSz="914400" rtl="0" eaLnBrk="1" latinLnBrk="0" hangingPunct="1">
        <a:lnSpc>
          <a:spcPct val="90000"/>
        </a:lnSpc>
        <a:spcBef>
          <a:spcPts val="0"/>
        </a:spcBef>
        <a:buSzPct val="80000"/>
        <a:buFont typeface="Courier New" panose="02070309020205020404" pitchFamily="49" charset="0"/>
        <a:buChar char="o"/>
        <a:defRPr sz="1600" kern="1200">
          <a:solidFill>
            <a:schemeClr val="tx1"/>
          </a:solidFill>
          <a:latin typeface="+mn-lt"/>
          <a:ea typeface="+mn-ea"/>
          <a:cs typeface="+mn-cs"/>
        </a:defRPr>
      </a:lvl4pPr>
      <a:lvl5pPr marL="717550" indent="-180975" algn="l" defTabSz="914400" rtl="0" eaLnBrk="1" latinLnBrk="0" hangingPunct="1">
        <a:lnSpc>
          <a:spcPct val="90000"/>
        </a:lnSpc>
        <a:spcBef>
          <a:spcPts val="0"/>
        </a:spcBef>
        <a:buFont typeface="SB Sans Display" panose="020B0503040504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graphicFrame>
        <p:nvGraphicFramePr>
          <p:cNvPr id="8" name="Object 7" hidden="1"/>
          <p:cNvGraphicFramePr>
            <a:graphicFrameLocks noChangeAspect="1"/>
          </p:cNvGraphicFramePr>
          <p:nvPr userDrawn="1">
            <p:custDataLst>
              <p:tags r:id="rId4"/>
            </p:custDataLs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spid="_x0000_s57378" name="think-cell Slide" r:id="rId5" imgW="384" imgH="385" progId="TCLayout.ActiveDocument.1">
                  <p:embed/>
                </p:oleObj>
              </mc:Choice>
              <mc:Fallback>
                <p:oleObj name="think-cell Slide" r:id="rId5" imgW="384" imgH="385" progId="TCLayout.ActiveDocument.1">
                  <p:embed/>
                  <p:pic>
                    <p:nvPicPr>
                      <p:cNvPr id="8" name="Object 7" hidden="1"/>
                      <p:cNvPicPr/>
                      <p:nvPr/>
                    </p:nvPicPr>
                    <p:blipFill>
                      <a:blip r:embed="rId6"/>
                      <a:stretch>
                        <a:fillRect/>
                      </a:stretch>
                    </p:blipFill>
                    <p:spPr>
                      <a:xfrm>
                        <a:off x="1588" y="1588"/>
                        <a:ext cx="1588" cy="1588"/>
                      </a:xfrm>
                      <a:prstGeom prst="rect">
                        <a:avLst/>
                      </a:prstGeom>
                    </p:spPr>
                  </p:pic>
                </p:oleObj>
              </mc:Fallback>
            </mc:AlternateContent>
          </a:graphicData>
        </a:graphic>
      </p:graphicFrame>
      <p:sp>
        <p:nvSpPr>
          <p:cNvPr id="2" name="Title Placeholder 1"/>
          <p:cNvSpPr>
            <a:spLocks noGrp="1"/>
          </p:cNvSpPr>
          <p:nvPr>
            <p:ph type="title"/>
          </p:nvPr>
        </p:nvSpPr>
        <p:spPr>
          <a:xfrm>
            <a:off x="658814" y="657225"/>
            <a:ext cx="10874374" cy="398571"/>
          </a:xfrm>
          <a:prstGeom prst="rect">
            <a:avLst/>
          </a:prstGeom>
          <a:ln w="12700">
            <a:miter lim="400000"/>
          </a:ln>
        </p:spPr>
        <p:txBody>
          <a:bodyPr vert="horz" wrap="square" lIns="0" tIns="0" rIns="0" bIns="0" anchor="t">
            <a:spAutoFit/>
          </a:bodyPr>
          <a:lstStyle/>
          <a:p>
            <a:pPr marL="0" marR="0" lvl="0" indent="0">
              <a:spcBef>
                <a:spcPts val="0"/>
              </a:spcBef>
              <a:spcAft>
                <a:spcPts val="0"/>
              </a:spcAft>
              <a:buClrTx/>
              <a:buSzTx/>
              <a:buFontTx/>
              <a:tabLst/>
            </a:pPr>
            <a:r>
              <a:rPr lang="en-US" dirty="0" smtClean="0"/>
              <a:t>Click to edit Master title style</a:t>
            </a:r>
            <a:endParaRPr lang="ru-RU" dirty="0"/>
          </a:p>
        </p:txBody>
      </p:sp>
      <p:sp>
        <p:nvSpPr>
          <p:cNvPr id="3" name="Text Placeholder 2"/>
          <p:cNvSpPr>
            <a:spLocks noGrp="1"/>
          </p:cNvSpPr>
          <p:nvPr>
            <p:ph type="body" idx="1"/>
          </p:nvPr>
        </p:nvSpPr>
        <p:spPr>
          <a:xfrm>
            <a:off x="838200" y="1825625"/>
            <a:ext cx="10515600" cy="4351338"/>
          </a:xfrm>
          <a:prstGeom prst="rect">
            <a:avLst/>
          </a:prstGeom>
        </p:spPr>
        <p:txBody>
          <a:bodyPr vert="horz" lIns="0" tIns="0" rIns="0" bIns="0" rtlCol="0">
            <a:normAutofit/>
          </a:bodyPr>
          <a:lstStyle/>
          <a:p>
            <a:pPr lvl="0"/>
            <a:r>
              <a:rPr lang="en-US" dirty="0" smtClean="0"/>
              <a:t>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ru-RU" dirty="0"/>
          </a:p>
        </p:txBody>
      </p:sp>
    </p:spTree>
    <p:extLst>
      <p:ext uri="{BB962C8B-B14F-4D97-AF65-F5344CB8AC3E}">
        <p14:creationId xmlns:p14="http://schemas.microsoft.com/office/powerpoint/2010/main" val="4138744716"/>
      </p:ext>
    </p:extLst>
  </p:cSld>
  <p:clrMap bg1="dk1" tx1="lt1" bg2="dk2" tx2="lt2" accent1="accent1" accent2="accent2" accent3="accent3" accent4="accent4" accent5="accent5" accent6="accent6" hlink="hlink" folHlink="folHlink"/>
  <p:sldLayoutIdLst>
    <p:sldLayoutId id="2147483682" r:id="rId1"/>
  </p:sldLayoutIdLst>
  <p:timing>
    <p:tnLst>
      <p:par>
        <p:cTn id="1" dur="indefinite" restart="never" nodeType="tmRoot"/>
      </p:par>
    </p:tnLst>
  </p:timing>
  <p:txStyles>
    <p:titleStyle>
      <a:lvl1pPr algn="l" defTabSz="914400" rtl="0" eaLnBrk="1" latinLnBrk="0" hangingPunct="1">
        <a:lnSpc>
          <a:spcPct val="90000"/>
        </a:lnSpc>
        <a:spcBef>
          <a:spcPct val="0"/>
        </a:spcBef>
        <a:buNone/>
        <a:defRPr lang="ru-RU" sz="2800" b="0" i="0" u="none" strike="noStrike" kern="1200" cap="none" spc="0" baseline="0" dirty="0" smtClean="0">
          <a:solidFill>
            <a:srgbClr val="3F4851"/>
          </a:solidFill>
          <a:uFillTx/>
          <a:latin typeface="SB Sans Display"/>
          <a:ea typeface="+mj-ea"/>
          <a:cs typeface="SB Sans Display"/>
        </a:defRPr>
      </a:lvl1pPr>
    </p:titleStyle>
    <p:bodyStyle>
      <a:lvl1pPr marL="0" indent="0" algn="l" defTabSz="914400" rtl="0" eaLnBrk="1" latinLnBrk="0" hangingPunct="1">
        <a:lnSpc>
          <a:spcPct val="90000"/>
        </a:lnSpc>
        <a:spcBef>
          <a:spcPts val="0"/>
        </a:spcBef>
        <a:buFont typeface="Arial" panose="020B0604020202020204" pitchFamily="34" charset="0"/>
        <a:buNone/>
        <a:defRPr sz="1600" kern="1200">
          <a:solidFill>
            <a:schemeClr val="tx1"/>
          </a:solidFill>
          <a:latin typeface="+mn-lt"/>
          <a:ea typeface="+mn-ea"/>
          <a:cs typeface="+mn-cs"/>
        </a:defRPr>
      </a:lvl1pPr>
      <a:lvl2pPr marL="180975" indent="-180975" algn="l" defTabSz="914400" rtl="0" eaLnBrk="1" latinLnBrk="0" hangingPunct="1">
        <a:lnSpc>
          <a:spcPct val="90000"/>
        </a:lnSpc>
        <a:spcBef>
          <a:spcPts val="0"/>
        </a:spcBef>
        <a:buFont typeface="Arial" panose="020B0604020202020204" pitchFamily="34" charset="0"/>
        <a:buChar char="•"/>
        <a:defRPr sz="1600" kern="1200">
          <a:solidFill>
            <a:schemeClr val="tx1"/>
          </a:solidFill>
          <a:latin typeface="+mn-lt"/>
          <a:ea typeface="+mn-ea"/>
          <a:cs typeface="+mn-cs"/>
        </a:defRPr>
      </a:lvl2pPr>
      <a:lvl3pPr marL="361950" indent="-180975" algn="l" defTabSz="914400" rtl="0" eaLnBrk="1" latinLnBrk="0" hangingPunct="1">
        <a:lnSpc>
          <a:spcPct val="90000"/>
        </a:lnSpc>
        <a:spcBef>
          <a:spcPts val="0"/>
        </a:spcBef>
        <a:buSzPct val="100000"/>
        <a:buFont typeface="SB Sans Display" panose="020B0503040504020204" pitchFamily="34" charset="0"/>
        <a:buChar char="-"/>
        <a:defRPr sz="1600" kern="1200">
          <a:solidFill>
            <a:schemeClr val="tx1"/>
          </a:solidFill>
          <a:latin typeface="+mn-lt"/>
          <a:ea typeface="+mn-ea"/>
          <a:cs typeface="+mn-cs"/>
        </a:defRPr>
      </a:lvl3pPr>
      <a:lvl4pPr marL="539750" indent="-171450" algn="l" defTabSz="914400" rtl="0" eaLnBrk="1" latinLnBrk="0" hangingPunct="1">
        <a:lnSpc>
          <a:spcPct val="90000"/>
        </a:lnSpc>
        <a:spcBef>
          <a:spcPts val="0"/>
        </a:spcBef>
        <a:buSzPct val="80000"/>
        <a:buFont typeface="Courier New" panose="02070309020205020404" pitchFamily="49" charset="0"/>
        <a:buChar char="o"/>
        <a:defRPr sz="1600" kern="1200">
          <a:solidFill>
            <a:schemeClr val="tx1"/>
          </a:solidFill>
          <a:latin typeface="+mn-lt"/>
          <a:ea typeface="+mn-ea"/>
          <a:cs typeface="+mn-cs"/>
        </a:defRPr>
      </a:lvl4pPr>
      <a:lvl5pPr marL="717550" indent="-180975" algn="l" defTabSz="914400" rtl="0" eaLnBrk="1" latinLnBrk="0" hangingPunct="1">
        <a:lnSpc>
          <a:spcPct val="90000"/>
        </a:lnSpc>
        <a:spcBef>
          <a:spcPts val="0"/>
        </a:spcBef>
        <a:buFont typeface="SB Sans Display" panose="020B0503040504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5.xml"/><Relationship Id="rId2" Type="http://schemas.openxmlformats.org/officeDocument/2006/relationships/tags" Target="../tags/tag9.xml"/><Relationship Id="rId1" Type="http://schemas.openxmlformats.org/officeDocument/2006/relationships/vmlDrawing" Target="../drawings/vmlDrawing8.vml"/><Relationship Id="rId5" Type="http://schemas.openxmlformats.org/officeDocument/2006/relationships/image" Target="../media/image1.emf"/><Relationship Id="rId4" Type="http://schemas.openxmlformats.org/officeDocument/2006/relationships/oleObject" Target="../embeddings/oleObject8.bin"/></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tags" Target="../tags/tag10.xml"/><Relationship Id="rId1" Type="http://schemas.openxmlformats.org/officeDocument/2006/relationships/vmlDrawing" Target="../drawings/vmlDrawing9.vml"/><Relationship Id="rId6" Type="http://schemas.openxmlformats.org/officeDocument/2006/relationships/image" Target="../media/image8.png"/><Relationship Id="rId5" Type="http://schemas.openxmlformats.org/officeDocument/2006/relationships/image" Target="../media/image1.emf"/><Relationship Id="rId4" Type="http://schemas.openxmlformats.org/officeDocument/2006/relationships/oleObject" Target="../embeddings/oleObject9.bin"/></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tags" Target="../tags/tag11.xml"/><Relationship Id="rId1" Type="http://schemas.openxmlformats.org/officeDocument/2006/relationships/vmlDrawing" Target="../drawings/vmlDrawing10.vml"/><Relationship Id="rId6" Type="http://schemas.openxmlformats.org/officeDocument/2006/relationships/image" Target="../media/image9.png"/><Relationship Id="rId5" Type="http://schemas.openxmlformats.org/officeDocument/2006/relationships/image" Target="../media/image1.emf"/><Relationship Id="rId4" Type="http://schemas.openxmlformats.org/officeDocument/2006/relationships/oleObject" Target="../embeddings/oleObject10.bin"/></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tags" Target="../tags/tag12.xml"/><Relationship Id="rId1" Type="http://schemas.openxmlformats.org/officeDocument/2006/relationships/vmlDrawing" Target="../drawings/vmlDrawing11.vml"/><Relationship Id="rId5" Type="http://schemas.openxmlformats.org/officeDocument/2006/relationships/image" Target="../media/image1.emf"/><Relationship Id="rId4" Type="http://schemas.openxmlformats.org/officeDocument/2006/relationships/oleObject" Target="../embeddings/oleObject11.bin"/></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tags" Target="../tags/tag13.xml"/><Relationship Id="rId1" Type="http://schemas.openxmlformats.org/officeDocument/2006/relationships/vmlDrawing" Target="../drawings/vmlDrawing12.vml"/><Relationship Id="rId5" Type="http://schemas.openxmlformats.org/officeDocument/2006/relationships/image" Target="../media/image1.emf"/><Relationship Id="rId4" Type="http://schemas.openxmlformats.org/officeDocument/2006/relationships/oleObject" Target="../embeddings/oleObject12.bin"/></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Object 4" hidden="1"/>
          <p:cNvGraphicFramePr>
            <a:graphicFrameLocks noChangeAspect="1"/>
          </p:cNvGraphicFramePr>
          <p:nvPr>
            <p:custDataLst>
              <p:tags r:id="rId2"/>
            </p:custDataLst>
            <p:extLst>
              <p:ext uri="{D42A27DB-BD31-4B8C-83A1-F6EECF244321}">
                <p14:modId xmlns:p14="http://schemas.microsoft.com/office/powerpoint/2010/main" val="447643755"/>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spid="_x0000_s60450" name="think-cell Slide" r:id="rId4" imgW="384" imgH="385" progId="TCLayout.ActiveDocument.1">
                  <p:embed/>
                </p:oleObj>
              </mc:Choice>
              <mc:Fallback>
                <p:oleObj name="think-cell Slide" r:id="rId4" imgW="384" imgH="385" progId="TCLayout.ActiveDocument.1">
                  <p:embed/>
                  <p:pic>
                    <p:nvPicPr>
                      <p:cNvPr id="0" name=""/>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Title 1"/>
          <p:cNvSpPr>
            <a:spLocks noGrp="1"/>
          </p:cNvSpPr>
          <p:nvPr>
            <p:ph type="title"/>
          </p:nvPr>
        </p:nvSpPr>
        <p:spPr>
          <a:xfrm>
            <a:off x="6248400" y="3614871"/>
            <a:ext cx="5284787" cy="1537344"/>
          </a:xfrm>
        </p:spPr>
        <p:txBody>
          <a:bodyPr vert="horz"/>
          <a:lstStyle/>
          <a:p>
            <a:r>
              <a:rPr lang="ru-RU" dirty="0" smtClean="0"/>
              <a:t>ПФИ на процентные ставки: возможности на текущем рынке</a:t>
            </a:r>
            <a:endParaRPr lang="ru-RU" dirty="0"/>
          </a:p>
        </p:txBody>
      </p:sp>
      <p:sp>
        <p:nvSpPr>
          <p:cNvPr id="12" name="Text Placeholder 11"/>
          <p:cNvSpPr>
            <a:spLocks noGrp="1"/>
          </p:cNvSpPr>
          <p:nvPr>
            <p:ph type="body" sz="quarter" idx="11"/>
          </p:nvPr>
        </p:nvSpPr>
        <p:spPr/>
        <p:txBody>
          <a:bodyPr/>
          <a:lstStyle/>
          <a:p>
            <a:r>
              <a:rPr lang="ru-RU" dirty="0" smtClean="0"/>
              <a:t>Октябрь 2022 г.</a:t>
            </a:r>
            <a:endParaRPr lang="ru-RU" dirty="0"/>
          </a:p>
        </p:txBody>
      </p:sp>
    </p:spTree>
    <p:extLst>
      <p:ext uri="{BB962C8B-B14F-4D97-AF65-F5344CB8AC3E}">
        <p14:creationId xmlns:p14="http://schemas.microsoft.com/office/powerpoint/2010/main" val="164759165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 name="Object 27" hidden="1"/>
          <p:cNvGraphicFramePr>
            <a:graphicFrameLocks noChangeAspect="1"/>
          </p:cNvGraphicFramePr>
          <p:nvPr>
            <p:custDataLst>
              <p:tags r:id="rId2"/>
            </p:custDataLst>
            <p:extLst>
              <p:ext uri="{D42A27DB-BD31-4B8C-83A1-F6EECF244321}">
                <p14:modId xmlns:p14="http://schemas.microsoft.com/office/powerpoint/2010/main" val="1170607881"/>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spid="_x0000_s47159" name="think-cell Slide" r:id="rId4" imgW="384" imgH="385" progId="TCLayout.ActiveDocument.1">
                  <p:embed/>
                </p:oleObj>
              </mc:Choice>
              <mc:Fallback>
                <p:oleObj name="think-cell Slide" r:id="rId4" imgW="384" imgH="385" progId="TCLayout.ActiveDocument.1">
                  <p:embed/>
                  <p:pic>
                    <p:nvPicPr>
                      <p:cNvPr id="28" name="Object 27" hidden="1"/>
                      <p:cNvPicPr/>
                      <p:nvPr/>
                    </p:nvPicPr>
                    <p:blipFill>
                      <a:blip r:embed="rId5"/>
                      <a:stretch>
                        <a:fillRect/>
                      </a:stretch>
                    </p:blipFill>
                    <p:spPr>
                      <a:xfrm>
                        <a:off x="1588" y="1588"/>
                        <a:ext cx="1588" cy="1588"/>
                      </a:xfrm>
                      <a:prstGeom prst="rect">
                        <a:avLst/>
                      </a:prstGeom>
                    </p:spPr>
                  </p:pic>
                </p:oleObj>
              </mc:Fallback>
            </mc:AlternateContent>
          </a:graphicData>
        </a:graphic>
      </p:graphicFrame>
      <p:pic>
        <p:nvPicPr>
          <p:cNvPr id="47" name="Picture 46"/>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284054" y="-1227369"/>
            <a:ext cx="6230717" cy="4669220"/>
          </a:xfrm>
          <a:prstGeom prst="rect">
            <a:avLst/>
          </a:prstGeom>
        </p:spPr>
      </p:pic>
      <p:sp>
        <p:nvSpPr>
          <p:cNvPr id="2" name="Title 1"/>
          <p:cNvSpPr>
            <a:spLocks noGrp="1"/>
          </p:cNvSpPr>
          <p:nvPr>
            <p:ph type="title"/>
          </p:nvPr>
        </p:nvSpPr>
        <p:spPr/>
        <p:txBody>
          <a:bodyPr vert="horz"/>
          <a:lstStyle/>
          <a:p>
            <a:r>
              <a:rPr lang="ru-RU" dirty="0" smtClean="0"/>
              <a:t>ПФИ на процентные ставки – типовая мотивация</a:t>
            </a:r>
            <a:endParaRPr lang="ru-RU" dirty="0"/>
          </a:p>
        </p:txBody>
      </p:sp>
      <p:sp>
        <p:nvSpPr>
          <p:cNvPr id="30" name="Text Placeholder 29"/>
          <p:cNvSpPr>
            <a:spLocks noGrp="1"/>
          </p:cNvSpPr>
          <p:nvPr>
            <p:ph type="body" sz="quarter" idx="12"/>
          </p:nvPr>
        </p:nvSpPr>
        <p:spPr>
          <a:xfrm>
            <a:off x="658811" y="6334496"/>
            <a:ext cx="9310035" cy="377411"/>
          </a:xfrm>
        </p:spPr>
        <p:txBody>
          <a:bodyPr/>
          <a:lstStyle/>
          <a:p>
            <a:r>
              <a:rPr lang="ru-RU" dirty="0" smtClean="0"/>
              <a:t>¹ В текущих условиях</a:t>
            </a:r>
          </a:p>
          <a:p>
            <a:r>
              <a:rPr lang="ru-RU" dirty="0"/>
              <a:t>Примечание: Хеджирование (hedge) — открытие сделок на одном рынке для компенсации воздействия ценовых рисков равной, но противоположной позиции на  другом рынке. Обычно хеджирование осуществляется с целью страхования рисков изменения цен путем заключения сделок на срочных </a:t>
            </a:r>
            <a:r>
              <a:rPr lang="ru-RU" dirty="0" smtClean="0"/>
              <a:t>рынках</a:t>
            </a:r>
            <a:endParaRPr lang="ru-RU" dirty="0"/>
          </a:p>
        </p:txBody>
      </p:sp>
      <p:sp>
        <p:nvSpPr>
          <p:cNvPr id="5" name="TextBox 4"/>
          <p:cNvSpPr txBox="1"/>
          <p:nvPr/>
        </p:nvSpPr>
        <p:spPr>
          <a:xfrm>
            <a:off x="3539787" y="1392350"/>
            <a:ext cx="3061038" cy="213520"/>
          </a:xfrm>
          <a:prstGeom prst="rect">
            <a:avLst/>
          </a:prstGeom>
          <a:noFill/>
        </p:spPr>
        <p:txBody>
          <a:bodyPr wrap="square" lIns="0" tIns="0" rIns="0" bIns="0" rtlCol="0" anchor="b">
            <a:spAutoFit/>
          </a:bodyPr>
          <a:lstStyle/>
          <a:p>
            <a:pPr>
              <a:lnSpc>
                <a:spcPct val="90000"/>
              </a:lnSpc>
            </a:pPr>
            <a:r>
              <a:rPr lang="ru-RU" sz="1500" dirty="0">
                <a:solidFill>
                  <a:schemeClr val="tx2"/>
                </a:solidFill>
                <a:latin typeface="+mj-lt"/>
              </a:rPr>
              <a:t>Примеры решений</a:t>
            </a:r>
          </a:p>
        </p:txBody>
      </p:sp>
      <p:cxnSp>
        <p:nvCxnSpPr>
          <p:cNvPr id="19" name="Straight Connector 18"/>
          <p:cNvCxnSpPr/>
          <p:nvPr/>
        </p:nvCxnSpPr>
        <p:spPr>
          <a:xfrm>
            <a:off x="3539786" y="1654375"/>
            <a:ext cx="6429060" cy="0"/>
          </a:xfrm>
          <a:prstGeom prst="line">
            <a:avLst/>
          </a:prstGeom>
          <a:ln w="6350">
            <a:solidFill>
              <a:schemeClr val="bg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a:off x="658811" y="3224006"/>
            <a:ext cx="9229907" cy="0"/>
          </a:xfrm>
          <a:prstGeom prst="line">
            <a:avLst/>
          </a:prstGeom>
          <a:ln w="6350">
            <a:solidFill>
              <a:schemeClr val="bg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p:nvCxnSpPr>
        <p:spPr>
          <a:xfrm>
            <a:off x="658811" y="4626651"/>
            <a:ext cx="9229907" cy="0"/>
          </a:xfrm>
          <a:prstGeom prst="line">
            <a:avLst/>
          </a:prstGeom>
          <a:ln w="6350">
            <a:solidFill>
              <a:schemeClr val="bg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a:off x="658811" y="5278864"/>
            <a:ext cx="9229907" cy="0"/>
          </a:xfrm>
          <a:prstGeom prst="line">
            <a:avLst/>
          </a:prstGeom>
          <a:ln w="6350">
            <a:solidFill>
              <a:schemeClr val="bg2">
                <a:lumMod val="60000"/>
                <a:lumOff val="40000"/>
              </a:schemeClr>
            </a:solidFill>
          </a:ln>
        </p:spPr>
        <p:style>
          <a:lnRef idx="1">
            <a:schemeClr val="accent1"/>
          </a:lnRef>
          <a:fillRef idx="0">
            <a:schemeClr val="accent1"/>
          </a:fillRef>
          <a:effectRef idx="0">
            <a:schemeClr val="accent1"/>
          </a:effectRef>
          <a:fontRef idx="minor">
            <a:schemeClr val="tx1"/>
          </a:fontRef>
        </p:style>
      </p:cxnSp>
      <p:sp>
        <p:nvSpPr>
          <p:cNvPr id="25" name="Скругленный прямоугольник 16"/>
          <p:cNvSpPr>
            <a:spLocks noChangeAspect="1"/>
          </p:cNvSpPr>
          <p:nvPr/>
        </p:nvSpPr>
        <p:spPr>
          <a:xfrm>
            <a:off x="658813" y="4640814"/>
            <a:ext cx="248692" cy="260300"/>
          </a:xfrm>
          <a:prstGeom prst="ellipse">
            <a:avLst/>
          </a:prstGeom>
          <a:gradFill flip="none" rotWithShape="1">
            <a:gsLst>
              <a:gs pos="0">
                <a:srgbClr val="0C5F69"/>
              </a:gs>
              <a:gs pos="100000">
                <a:srgbClr val="107F8C"/>
              </a:gs>
              <a:gs pos="58000">
                <a:srgbClr val="0C5F69"/>
              </a:gs>
            </a:gsLst>
            <a:lin ang="0" scaled="1"/>
            <a:tileRect/>
          </a:gradFill>
          <a:ln>
            <a:noFill/>
          </a:ln>
          <a:effectLst>
            <a:outerShdw blurRad="165100" dist="114300" dir="2700000" sx="101000" sy="101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vert="horz" lIns="0" tIns="0" rIns="0" bIns="0" rtlCol="0" anchor="ctr"/>
          <a:lstStyle/>
          <a:p>
            <a:pPr marL="0" marR="0" lvl="0" indent="0" algn="ctr" defTabSz="914400" rtl="0" eaLnBrk="1" fontAlgn="auto" latinLnBrk="0" hangingPunct="1">
              <a:lnSpc>
                <a:spcPct val="90000"/>
              </a:lnSpc>
              <a:spcBef>
                <a:spcPts val="0"/>
              </a:spcBef>
              <a:spcAft>
                <a:spcPts val="0"/>
              </a:spcAft>
              <a:buClrTx/>
              <a:buSzTx/>
              <a:buFontTx/>
              <a:buNone/>
              <a:tabLst/>
              <a:defRPr/>
            </a:pPr>
            <a:r>
              <a:rPr kumimoji="0" lang="ru-RU" sz="1200" b="0" i="0" u="none" strike="noStrike" kern="1200" cap="none" spc="0" normalizeH="0" baseline="0" noProof="0" dirty="0" smtClean="0">
                <a:ln>
                  <a:noFill/>
                </a:ln>
                <a:solidFill>
                  <a:prstClr val="white"/>
                </a:solidFill>
                <a:effectLst/>
                <a:uLnTx/>
                <a:uFillTx/>
                <a:ea typeface="Segoe UI" panose="020B0502040204020203" pitchFamily="34" charset="0"/>
                <a:cs typeface="SB Sans Text Heavy" panose="020B0903040504020204" pitchFamily="34" charset="-52"/>
              </a:rPr>
              <a:t>3</a:t>
            </a:r>
            <a:endParaRPr kumimoji="0" lang="ru-RU" sz="1200" b="0" i="0" u="none" strike="noStrike" kern="1200" cap="none" spc="0" normalizeH="0" baseline="0" noProof="0" dirty="0">
              <a:ln>
                <a:noFill/>
              </a:ln>
              <a:solidFill>
                <a:prstClr val="white"/>
              </a:solidFill>
              <a:effectLst/>
              <a:uLnTx/>
              <a:uFillTx/>
              <a:ea typeface="Segoe UI" panose="020B0502040204020203" pitchFamily="34" charset="0"/>
              <a:cs typeface="SB Sans Text Heavy" panose="020B0903040504020204" pitchFamily="34" charset="-52"/>
            </a:endParaRPr>
          </a:p>
        </p:txBody>
      </p:sp>
      <p:sp>
        <p:nvSpPr>
          <p:cNvPr id="26" name="Скругленный прямоугольник 16"/>
          <p:cNvSpPr>
            <a:spLocks noChangeAspect="1"/>
          </p:cNvSpPr>
          <p:nvPr/>
        </p:nvSpPr>
        <p:spPr>
          <a:xfrm>
            <a:off x="658813" y="5366531"/>
            <a:ext cx="248692" cy="260300"/>
          </a:xfrm>
          <a:prstGeom prst="ellipse">
            <a:avLst/>
          </a:prstGeom>
          <a:gradFill flip="none" rotWithShape="1">
            <a:gsLst>
              <a:gs pos="0">
                <a:srgbClr val="0C5F69"/>
              </a:gs>
              <a:gs pos="100000">
                <a:srgbClr val="107F8C"/>
              </a:gs>
              <a:gs pos="58000">
                <a:srgbClr val="0C5F69"/>
              </a:gs>
            </a:gsLst>
            <a:lin ang="0" scaled="1"/>
            <a:tileRect/>
          </a:gradFill>
          <a:ln>
            <a:noFill/>
          </a:ln>
          <a:effectLst>
            <a:outerShdw blurRad="165100" dist="114300" dir="2700000" sx="101000" sy="101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vert="horz" lIns="0" tIns="0" rIns="0" bIns="0" rtlCol="0" anchor="ctr"/>
          <a:lstStyle/>
          <a:p>
            <a:pPr marL="0" marR="0" lvl="0" indent="0" algn="ctr" defTabSz="914400" rtl="0" eaLnBrk="1" fontAlgn="auto" latinLnBrk="0" hangingPunct="1">
              <a:lnSpc>
                <a:spcPct val="90000"/>
              </a:lnSpc>
              <a:spcBef>
                <a:spcPts val="0"/>
              </a:spcBef>
              <a:spcAft>
                <a:spcPts val="0"/>
              </a:spcAft>
              <a:buClrTx/>
              <a:buSzTx/>
              <a:buFontTx/>
              <a:buNone/>
              <a:tabLst/>
              <a:defRPr/>
            </a:pPr>
            <a:r>
              <a:rPr kumimoji="0" lang="ru-RU" sz="1200" b="0" i="0" u="none" strike="noStrike" kern="1200" cap="none" spc="0" normalizeH="0" baseline="0" noProof="0" dirty="0" smtClean="0">
                <a:ln>
                  <a:noFill/>
                </a:ln>
                <a:solidFill>
                  <a:prstClr val="white"/>
                </a:solidFill>
                <a:effectLst/>
                <a:uLnTx/>
                <a:uFillTx/>
                <a:ea typeface="Segoe UI" panose="020B0502040204020203" pitchFamily="34" charset="0"/>
                <a:cs typeface="SB Sans Text Heavy" panose="020B0903040504020204" pitchFamily="34" charset="-52"/>
              </a:rPr>
              <a:t>4</a:t>
            </a:r>
            <a:endParaRPr kumimoji="0" lang="ru-RU" sz="1200" b="0" i="0" u="none" strike="noStrike" kern="1200" cap="none" spc="0" normalizeH="0" baseline="0" noProof="0" dirty="0">
              <a:ln>
                <a:noFill/>
              </a:ln>
              <a:solidFill>
                <a:prstClr val="white"/>
              </a:solidFill>
              <a:effectLst/>
              <a:uLnTx/>
              <a:uFillTx/>
              <a:ea typeface="Segoe UI" panose="020B0502040204020203" pitchFamily="34" charset="0"/>
              <a:cs typeface="SB Sans Text Heavy" panose="020B0903040504020204" pitchFamily="34" charset="-52"/>
            </a:endParaRPr>
          </a:p>
        </p:txBody>
      </p:sp>
      <p:sp>
        <p:nvSpPr>
          <p:cNvPr id="29" name="TextBox 28"/>
          <p:cNvSpPr txBox="1"/>
          <p:nvPr/>
        </p:nvSpPr>
        <p:spPr>
          <a:xfrm>
            <a:off x="6750165" y="1384271"/>
            <a:ext cx="3218681" cy="221599"/>
          </a:xfrm>
          <a:prstGeom prst="rect">
            <a:avLst/>
          </a:prstGeom>
          <a:noFill/>
        </p:spPr>
        <p:txBody>
          <a:bodyPr wrap="square" lIns="0" tIns="0" rIns="0" bIns="0" rtlCol="0" anchor="b">
            <a:spAutoFit/>
          </a:bodyPr>
          <a:lstStyle/>
          <a:p>
            <a:pPr>
              <a:lnSpc>
                <a:spcPct val="90000"/>
              </a:lnSpc>
            </a:pPr>
            <a:r>
              <a:rPr lang="ru-RU" sz="1500" dirty="0" smtClean="0">
                <a:solidFill>
                  <a:schemeClr val="tx2"/>
                </a:solidFill>
                <a:latin typeface="+mj-lt"/>
              </a:rPr>
              <a:t>Кому может быть интересно</a:t>
            </a:r>
            <a:endParaRPr lang="ru-RU" sz="1500" dirty="0">
              <a:solidFill>
                <a:schemeClr val="tx2"/>
              </a:solidFill>
              <a:latin typeface="+mj-lt"/>
            </a:endParaRPr>
          </a:p>
        </p:txBody>
      </p:sp>
      <p:grpSp>
        <p:nvGrpSpPr>
          <p:cNvPr id="39" name="Group 38"/>
          <p:cNvGrpSpPr/>
          <p:nvPr/>
        </p:nvGrpSpPr>
        <p:grpSpPr>
          <a:xfrm>
            <a:off x="3539787" y="1745821"/>
            <a:ext cx="6429059" cy="332399"/>
            <a:chOff x="3539787" y="1745821"/>
            <a:chExt cx="6429059" cy="332399"/>
          </a:xfrm>
        </p:grpSpPr>
        <p:sp>
          <p:nvSpPr>
            <p:cNvPr id="8" name="TextBox 7"/>
            <p:cNvSpPr txBox="1"/>
            <p:nvPr/>
          </p:nvSpPr>
          <p:spPr>
            <a:xfrm>
              <a:off x="3539787" y="1745821"/>
              <a:ext cx="3061038" cy="332399"/>
            </a:xfrm>
            <a:prstGeom prst="rect">
              <a:avLst/>
            </a:prstGeom>
            <a:noFill/>
          </p:spPr>
          <p:txBody>
            <a:bodyPr vert="horz" wrap="square" lIns="0" tIns="0" rIns="0" bIns="0" rtlCol="0" anchor="t">
              <a:spAutoFit/>
            </a:bodyPr>
            <a:lstStyle>
              <a:defPPr>
                <a:defRPr lang="ru-RU"/>
              </a:defPPr>
              <a:lvl1pPr>
                <a:lnSpc>
                  <a:spcPct val="90000"/>
                </a:lnSpc>
                <a:defRPr sz="1400"/>
              </a:lvl1pPr>
            </a:lstStyle>
            <a:p>
              <a:pPr marL="180975" indent="-180975">
                <a:buFont typeface="Arial" panose="020B0604020202020204" pitchFamily="34" charset="0"/>
                <a:buChar char="•"/>
              </a:pPr>
              <a:r>
                <a:rPr lang="ru-RU" sz="1200" dirty="0" smtClean="0"/>
                <a:t>своп из фиксированной ставки в плавающую </a:t>
              </a:r>
              <a:endParaRPr lang="ru-RU" sz="1200" dirty="0">
                <a:solidFill>
                  <a:schemeClr val="bg2">
                    <a:lumMod val="60000"/>
                    <a:lumOff val="40000"/>
                  </a:schemeClr>
                </a:solidFill>
                <a:latin typeface="SB Sans Text Cond" panose="020B0506040504020204" pitchFamily="34" charset="-52"/>
              </a:endParaRPr>
            </a:p>
          </p:txBody>
        </p:sp>
        <p:sp>
          <p:nvSpPr>
            <p:cNvPr id="31" name="TextBox 30"/>
            <p:cNvSpPr txBox="1"/>
            <p:nvPr/>
          </p:nvSpPr>
          <p:spPr>
            <a:xfrm>
              <a:off x="6750165" y="1745821"/>
              <a:ext cx="3218681" cy="304699"/>
            </a:xfrm>
            <a:prstGeom prst="rect">
              <a:avLst/>
            </a:prstGeom>
            <a:noFill/>
          </p:spPr>
          <p:txBody>
            <a:bodyPr vert="horz" wrap="square" lIns="0" tIns="0" rIns="0" bIns="0" rtlCol="0" anchor="t">
              <a:spAutoFit/>
            </a:bodyPr>
            <a:lstStyle>
              <a:defPPr>
                <a:defRPr lang="ru-RU"/>
              </a:defPPr>
              <a:lvl1pPr>
                <a:lnSpc>
                  <a:spcPct val="90000"/>
                </a:lnSpc>
                <a:defRPr sz="1400"/>
              </a:lvl1pPr>
            </a:lstStyle>
            <a:p>
              <a:r>
                <a:rPr lang="ru-RU" sz="1100" dirty="0" smtClean="0">
                  <a:solidFill>
                    <a:srgbClr val="707980"/>
                  </a:solidFill>
                </a:rPr>
                <a:t>для тех, кто готов нести процентный риск и верит в низкие ставки на ближнем горизонте</a:t>
              </a:r>
              <a:endParaRPr lang="ru-RU" sz="1100" dirty="0">
                <a:solidFill>
                  <a:srgbClr val="707980"/>
                </a:solidFill>
              </a:endParaRPr>
            </a:p>
          </p:txBody>
        </p:sp>
      </p:grpSp>
      <p:grpSp>
        <p:nvGrpSpPr>
          <p:cNvPr id="38" name="Group 37"/>
          <p:cNvGrpSpPr/>
          <p:nvPr/>
        </p:nvGrpSpPr>
        <p:grpSpPr>
          <a:xfrm>
            <a:off x="3539787" y="2231835"/>
            <a:ext cx="6429059" cy="457048"/>
            <a:chOff x="3539787" y="2231835"/>
            <a:chExt cx="6429059" cy="457048"/>
          </a:xfrm>
        </p:grpSpPr>
        <p:sp>
          <p:nvSpPr>
            <p:cNvPr id="45" name="TextBox 44"/>
            <p:cNvSpPr txBox="1"/>
            <p:nvPr/>
          </p:nvSpPr>
          <p:spPr>
            <a:xfrm>
              <a:off x="3539787" y="2231835"/>
              <a:ext cx="3061038" cy="332399"/>
            </a:xfrm>
            <a:prstGeom prst="rect">
              <a:avLst/>
            </a:prstGeom>
            <a:noFill/>
          </p:spPr>
          <p:txBody>
            <a:bodyPr vert="horz" wrap="square" lIns="0" tIns="0" rIns="0" bIns="0" rtlCol="0" anchor="t">
              <a:spAutoFit/>
            </a:bodyPr>
            <a:lstStyle>
              <a:defPPr>
                <a:defRPr lang="ru-RU"/>
              </a:defPPr>
              <a:lvl1pPr marL="180975" indent="-180975">
                <a:lnSpc>
                  <a:spcPct val="90000"/>
                </a:lnSpc>
                <a:buFont typeface="Arial" panose="020B0604020202020204" pitchFamily="34" charset="0"/>
                <a:buChar char="•"/>
                <a:defRPr sz="1300"/>
              </a:lvl1pPr>
            </a:lstStyle>
            <a:p>
              <a:r>
                <a:rPr lang="ru-RU" sz="1200" dirty="0"/>
                <a:t>процентный коллар с премией в пользу клиента </a:t>
              </a:r>
            </a:p>
          </p:txBody>
        </p:sp>
        <p:sp>
          <p:nvSpPr>
            <p:cNvPr id="46" name="TextBox 45"/>
            <p:cNvSpPr txBox="1"/>
            <p:nvPr/>
          </p:nvSpPr>
          <p:spPr>
            <a:xfrm>
              <a:off x="6750165" y="2231835"/>
              <a:ext cx="3218681" cy="457048"/>
            </a:xfrm>
            <a:prstGeom prst="rect">
              <a:avLst/>
            </a:prstGeom>
            <a:noFill/>
          </p:spPr>
          <p:txBody>
            <a:bodyPr vert="horz" wrap="square" lIns="0" tIns="0" rIns="0" bIns="0" rtlCol="0" anchor="t">
              <a:spAutoFit/>
            </a:bodyPr>
            <a:lstStyle>
              <a:defPPr>
                <a:defRPr lang="ru-RU"/>
              </a:defPPr>
              <a:lvl1pPr>
                <a:lnSpc>
                  <a:spcPct val="90000"/>
                </a:lnSpc>
                <a:defRPr sz="1400"/>
              </a:lvl1pPr>
            </a:lstStyle>
            <a:p>
              <a:r>
                <a:rPr lang="ru-RU" sz="1100" dirty="0">
                  <a:solidFill>
                    <a:srgbClr val="707980"/>
                  </a:solidFill>
                </a:rPr>
                <a:t>для тех, кто стремится ограничить процентный риск и сократить процентные расходы для соблюдения бюджета</a:t>
              </a:r>
            </a:p>
          </p:txBody>
        </p:sp>
      </p:grpSp>
      <p:grpSp>
        <p:nvGrpSpPr>
          <p:cNvPr id="37" name="Group 36"/>
          <p:cNvGrpSpPr/>
          <p:nvPr/>
        </p:nvGrpSpPr>
        <p:grpSpPr>
          <a:xfrm>
            <a:off x="3539787" y="2842499"/>
            <a:ext cx="6429059" cy="308931"/>
            <a:chOff x="3539787" y="2842499"/>
            <a:chExt cx="6429059" cy="308931"/>
          </a:xfrm>
        </p:grpSpPr>
        <p:sp>
          <p:nvSpPr>
            <p:cNvPr id="48" name="TextBox 47"/>
            <p:cNvSpPr txBox="1"/>
            <p:nvPr/>
          </p:nvSpPr>
          <p:spPr>
            <a:xfrm>
              <a:off x="3539787" y="2842499"/>
              <a:ext cx="3061038" cy="170816"/>
            </a:xfrm>
            <a:prstGeom prst="rect">
              <a:avLst/>
            </a:prstGeom>
            <a:noFill/>
          </p:spPr>
          <p:txBody>
            <a:bodyPr vert="horz" wrap="square" lIns="0" tIns="0" rIns="0" bIns="0" rtlCol="0" anchor="t">
              <a:spAutoFit/>
            </a:bodyPr>
            <a:lstStyle>
              <a:defPPr>
                <a:defRPr lang="ru-RU"/>
              </a:defPPr>
              <a:lvl1pPr marL="180975" indent="-180975">
                <a:lnSpc>
                  <a:spcPct val="90000"/>
                </a:lnSpc>
                <a:buFont typeface="Arial" panose="020B0604020202020204" pitchFamily="34" charset="0"/>
                <a:buChar char="•"/>
                <a:defRPr sz="1300"/>
              </a:lvl1pPr>
            </a:lstStyle>
            <a:p>
              <a:r>
                <a:rPr lang="ru-RU" sz="1200" dirty="0" smtClean="0"/>
                <a:t>сделка </a:t>
              </a:r>
              <a:r>
                <a:rPr lang="ru-RU" sz="1200" dirty="0"/>
                <a:t>минимума процентной ставки </a:t>
              </a:r>
            </a:p>
          </p:txBody>
        </p:sp>
        <p:sp>
          <p:nvSpPr>
            <p:cNvPr id="49" name="TextBox 48"/>
            <p:cNvSpPr txBox="1"/>
            <p:nvPr/>
          </p:nvSpPr>
          <p:spPr>
            <a:xfrm>
              <a:off x="6750165" y="2842499"/>
              <a:ext cx="3218681" cy="308931"/>
            </a:xfrm>
            <a:prstGeom prst="rect">
              <a:avLst/>
            </a:prstGeom>
            <a:noFill/>
          </p:spPr>
          <p:txBody>
            <a:bodyPr vert="horz" wrap="square" lIns="0" tIns="0" rIns="0" bIns="0" rtlCol="0" anchor="t">
              <a:spAutoFit/>
            </a:bodyPr>
            <a:lstStyle>
              <a:defPPr>
                <a:defRPr lang="ru-RU"/>
              </a:defPPr>
              <a:lvl1pPr>
                <a:lnSpc>
                  <a:spcPct val="90000"/>
                </a:lnSpc>
                <a:defRPr sz="1400"/>
              </a:lvl1pPr>
            </a:lstStyle>
            <a:p>
              <a:r>
                <a:rPr lang="ru-RU" sz="1100" dirty="0">
                  <a:solidFill>
                    <a:srgbClr val="707980"/>
                  </a:solidFill>
                </a:rPr>
                <a:t>для тех, кто стремится сократить процентные расходы для соблюдения бюджета</a:t>
              </a:r>
            </a:p>
          </p:txBody>
        </p:sp>
      </p:grpSp>
      <p:grpSp>
        <p:nvGrpSpPr>
          <p:cNvPr id="36" name="Group 35"/>
          <p:cNvGrpSpPr/>
          <p:nvPr/>
        </p:nvGrpSpPr>
        <p:grpSpPr>
          <a:xfrm>
            <a:off x="3539787" y="3300814"/>
            <a:ext cx="6429059" cy="332399"/>
            <a:chOff x="3539787" y="3300814"/>
            <a:chExt cx="6429059" cy="332399"/>
          </a:xfrm>
        </p:grpSpPr>
        <p:sp>
          <p:nvSpPr>
            <p:cNvPr id="53" name="TextBox 52"/>
            <p:cNvSpPr txBox="1"/>
            <p:nvPr/>
          </p:nvSpPr>
          <p:spPr>
            <a:xfrm>
              <a:off x="3539787" y="3300814"/>
              <a:ext cx="3061038" cy="332399"/>
            </a:xfrm>
            <a:prstGeom prst="rect">
              <a:avLst/>
            </a:prstGeom>
            <a:noFill/>
          </p:spPr>
          <p:txBody>
            <a:bodyPr vert="horz" wrap="square" lIns="0" tIns="0" rIns="0" bIns="0" rtlCol="0" anchor="t">
              <a:spAutoFit/>
            </a:bodyPr>
            <a:lstStyle>
              <a:defPPr>
                <a:defRPr lang="ru-RU"/>
              </a:defPPr>
              <a:lvl1pPr marL="180975" indent="-180975">
                <a:lnSpc>
                  <a:spcPct val="90000"/>
                </a:lnSpc>
                <a:buFont typeface="Arial" panose="020B0604020202020204" pitchFamily="34" charset="0"/>
                <a:buChar char="•"/>
                <a:defRPr sz="1300"/>
              </a:lvl1pPr>
            </a:lstStyle>
            <a:p>
              <a:r>
                <a:rPr lang="ru-RU" sz="1200" dirty="0"/>
                <a:t>процентный своп для фиксирования процентной ставки</a:t>
              </a:r>
            </a:p>
          </p:txBody>
        </p:sp>
        <p:sp>
          <p:nvSpPr>
            <p:cNvPr id="54" name="TextBox 53"/>
            <p:cNvSpPr txBox="1"/>
            <p:nvPr/>
          </p:nvSpPr>
          <p:spPr>
            <a:xfrm>
              <a:off x="6750165" y="3300814"/>
              <a:ext cx="3218681" cy="304699"/>
            </a:xfrm>
            <a:prstGeom prst="rect">
              <a:avLst/>
            </a:prstGeom>
            <a:noFill/>
          </p:spPr>
          <p:txBody>
            <a:bodyPr vert="horz" wrap="square" lIns="0" tIns="0" rIns="0" bIns="0" rtlCol="0" anchor="t">
              <a:spAutoFit/>
            </a:bodyPr>
            <a:lstStyle>
              <a:defPPr>
                <a:defRPr lang="ru-RU"/>
              </a:defPPr>
              <a:lvl1pPr>
                <a:lnSpc>
                  <a:spcPct val="90000"/>
                </a:lnSpc>
                <a:defRPr sz="1400"/>
              </a:lvl1pPr>
            </a:lstStyle>
            <a:p>
              <a:r>
                <a:rPr lang="ru-RU" sz="1100" dirty="0" smtClean="0">
                  <a:solidFill>
                    <a:srgbClr val="707980"/>
                  </a:solidFill>
                </a:rPr>
                <a:t>для тех, кто не готов нести процентный риск и опасается роста ставок</a:t>
              </a:r>
              <a:endParaRPr lang="ru-RU" sz="1100" dirty="0">
                <a:solidFill>
                  <a:srgbClr val="707980"/>
                </a:solidFill>
              </a:endParaRPr>
            </a:p>
          </p:txBody>
        </p:sp>
      </p:grpSp>
      <p:grpSp>
        <p:nvGrpSpPr>
          <p:cNvPr id="35" name="Group 34"/>
          <p:cNvGrpSpPr/>
          <p:nvPr/>
        </p:nvGrpSpPr>
        <p:grpSpPr>
          <a:xfrm>
            <a:off x="3539787" y="3786829"/>
            <a:ext cx="6429059" cy="304699"/>
            <a:chOff x="3539787" y="3786829"/>
            <a:chExt cx="6429059" cy="304699"/>
          </a:xfrm>
        </p:grpSpPr>
        <p:sp>
          <p:nvSpPr>
            <p:cNvPr id="56" name="TextBox 55"/>
            <p:cNvSpPr txBox="1"/>
            <p:nvPr/>
          </p:nvSpPr>
          <p:spPr>
            <a:xfrm>
              <a:off x="3539787" y="3786829"/>
              <a:ext cx="3061038" cy="166199"/>
            </a:xfrm>
            <a:prstGeom prst="rect">
              <a:avLst/>
            </a:prstGeom>
            <a:noFill/>
          </p:spPr>
          <p:txBody>
            <a:bodyPr vert="horz" wrap="square" lIns="0" tIns="0" rIns="0" bIns="0" rtlCol="0" anchor="t">
              <a:spAutoFit/>
            </a:bodyPr>
            <a:lstStyle>
              <a:defPPr>
                <a:defRPr lang="ru-RU"/>
              </a:defPPr>
              <a:lvl1pPr marL="180975" indent="-180975">
                <a:lnSpc>
                  <a:spcPct val="90000"/>
                </a:lnSpc>
                <a:buFont typeface="Arial" panose="020B0604020202020204" pitchFamily="34" charset="0"/>
                <a:buChar char="•"/>
                <a:defRPr sz="1300"/>
              </a:lvl1pPr>
            </a:lstStyle>
            <a:p>
              <a:r>
                <a:rPr lang="ru-RU" sz="1200" dirty="0"/>
                <a:t>процентный коллар </a:t>
              </a:r>
            </a:p>
          </p:txBody>
        </p:sp>
        <p:sp>
          <p:nvSpPr>
            <p:cNvPr id="57" name="TextBox 56"/>
            <p:cNvSpPr txBox="1"/>
            <p:nvPr/>
          </p:nvSpPr>
          <p:spPr>
            <a:xfrm>
              <a:off x="6750165" y="3786829"/>
              <a:ext cx="3218681" cy="304699"/>
            </a:xfrm>
            <a:prstGeom prst="rect">
              <a:avLst/>
            </a:prstGeom>
            <a:noFill/>
          </p:spPr>
          <p:txBody>
            <a:bodyPr vert="horz" wrap="square" lIns="0" tIns="0" rIns="0" bIns="0" rtlCol="0" anchor="t">
              <a:spAutoFit/>
            </a:bodyPr>
            <a:lstStyle>
              <a:defPPr>
                <a:defRPr lang="ru-RU"/>
              </a:defPPr>
              <a:lvl1pPr>
                <a:lnSpc>
                  <a:spcPct val="90000"/>
                </a:lnSpc>
                <a:defRPr sz="1400"/>
              </a:lvl1pPr>
            </a:lstStyle>
            <a:p>
              <a:r>
                <a:rPr lang="ru-RU" sz="1100" dirty="0" smtClean="0">
                  <a:solidFill>
                    <a:srgbClr val="707980"/>
                  </a:solidFill>
                </a:rPr>
                <a:t>для тех, кто не готов нести процентный риск и опасается роста ставок</a:t>
              </a:r>
              <a:endParaRPr lang="ru-RU" sz="1100" dirty="0">
                <a:solidFill>
                  <a:srgbClr val="707980"/>
                </a:solidFill>
              </a:endParaRPr>
            </a:p>
          </p:txBody>
        </p:sp>
      </p:grpSp>
      <p:grpSp>
        <p:nvGrpSpPr>
          <p:cNvPr id="34" name="Group 33"/>
          <p:cNvGrpSpPr/>
          <p:nvPr/>
        </p:nvGrpSpPr>
        <p:grpSpPr>
          <a:xfrm>
            <a:off x="3539787" y="4245144"/>
            <a:ext cx="6429059" cy="304699"/>
            <a:chOff x="3539787" y="4245144"/>
            <a:chExt cx="6429059" cy="304699"/>
          </a:xfrm>
        </p:grpSpPr>
        <p:sp>
          <p:nvSpPr>
            <p:cNvPr id="59" name="TextBox 58"/>
            <p:cNvSpPr txBox="1"/>
            <p:nvPr/>
          </p:nvSpPr>
          <p:spPr>
            <a:xfrm>
              <a:off x="3539787" y="4245144"/>
              <a:ext cx="3061038" cy="166199"/>
            </a:xfrm>
            <a:prstGeom prst="rect">
              <a:avLst/>
            </a:prstGeom>
            <a:noFill/>
          </p:spPr>
          <p:txBody>
            <a:bodyPr vert="horz" wrap="square" lIns="0" tIns="0" rIns="0" bIns="0" rtlCol="0" anchor="t">
              <a:spAutoFit/>
            </a:bodyPr>
            <a:lstStyle>
              <a:defPPr>
                <a:defRPr lang="ru-RU"/>
              </a:defPPr>
              <a:lvl1pPr marL="180975" indent="-180975">
                <a:lnSpc>
                  <a:spcPct val="90000"/>
                </a:lnSpc>
                <a:buFont typeface="Arial" panose="020B0604020202020204" pitchFamily="34" charset="0"/>
                <a:buChar char="•"/>
                <a:defRPr sz="1300"/>
              </a:lvl1pPr>
            </a:lstStyle>
            <a:p>
              <a:r>
                <a:rPr lang="ru-RU" sz="1200" dirty="0" smtClean="0"/>
                <a:t>сделка </a:t>
              </a:r>
              <a:r>
                <a:rPr lang="ru-RU" sz="1200" dirty="0"/>
                <a:t>максимума процентной ставки </a:t>
              </a:r>
            </a:p>
          </p:txBody>
        </p:sp>
        <p:sp>
          <p:nvSpPr>
            <p:cNvPr id="60" name="TextBox 59"/>
            <p:cNvSpPr txBox="1"/>
            <p:nvPr/>
          </p:nvSpPr>
          <p:spPr>
            <a:xfrm>
              <a:off x="6750165" y="4245144"/>
              <a:ext cx="3218681" cy="304699"/>
            </a:xfrm>
            <a:prstGeom prst="rect">
              <a:avLst/>
            </a:prstGeom>
            <a:noFill/>
          </p:spPr>
          <p:txBody>
            <a:bodyPr vert="horz" wrap="square" lIns="0" tIns="0" rIns="0" bIns="0" rtlCol="0" anchor="t">
              <a:spAutoFit/>
            </a:bodyPr>
            <a:lstStyle>
              <a:defPPr>
                <a:defRPr lang="ru-RU"/>
              </a:defPPr>
              <a:lvl1pPr>
                <a:lnSpc>
                  <a:spcPct val="90000"/>
                </a:lnSpc>
                <a:defRPr sz="1400"/>
              </a:lvl1pPr>
            </a:lstStyle>
            <a:p>
              <a:r>
                <a:rPr lang="ru-RU" sz="1100" dirty="0" smtClean="0">
                  <a:solidFill>
                    <a:srgbClr val="707980"/>
                  </a:solidFill>
                </a:rPr>
                <a:t>для тех, кто не готов нести процентный риск, но согласен платить за хеджирование от него</a:t>
              </a:r>
              <a:endParaRPr lang="ru-RU" sz="1100" dirty="0">
                <a:solidFill>
                  <a:srgbClr val="707980"/>
                </a:solidFill>
              </a:endParaRPr>
            </a:p>
          </p:txBody>
        </p:sp>
      </p:grpSp>
      <p:sp>
        <p:nvSpPr>
          <p:cNvPr id="16" name="TextBox 15"/>
          <p:cNvSpPr txBox="1"/>
          <p:nvPr/>
        </p:nvSpPr>
        <p:spPr>
          <a:xfrm>
            <a:off x="999242" y="5366531"/>
            <a:ext cx="2334508" cy="498598"/>
          </a:xfrm>
          <a:prstGeom prst="rect">
            <a:avLst/>
          </a:prstGeom>
          <a:noFill/>
        </p:spPr>
        <p:txBody>
          <a:bodyPr vert="horz" wrap="square" lIns="0" tIns="0" rIns="0" bIns="0" rtlCol="0" anchor="t">
            <a:spAutoFit/>
          </a:bodyPr>
          <a:lstStyle/>
          <a:p>
            <a:pPr>
              <a:lnSpc>
                <a:spcPct val="90000"/>
              </a:lnSpc>
            </a:pPr>
            <a:r>
              <a:rPr lang="ru-RU" sz="1200" dirty="0">
                <a:latin typeface="+mj-lt"/>
              </a:rPr>
              <a:t>Перевод долга в иностранную валюту по оптимальной процентной ставке</a:t>
            </a:r>
          </a:p>
        </p:txBody>
      </p:sp>
      <p:grpSp>
        <p:nvGrpSpPr>
          <p:cNvPr id="50" name="Group 49"/>
          <p:cNvGrpSpPr/>
          <p:nvPr/>
        </p:nvGrpSpPr>
        <p:grpSpPr>
          <a:xfrm>
            <a:off x="3539787" y="5825036"/>
            <a:ext cx="6429059" cy="457048"/>
            <a:chOff x="3539787" y="5843508"/>
            <a:chExt cx="6429059" cy="457048"/>
          </a:xfrm>
        </p:grpSpPr>
        <p:sp>
          <p:nvSpPr>
            <p:cNvPr id="77" name="TextBox 76"/>
            <p:cNvSpPr txBox="1"/>
            <p:nvPr/>
          </p:nvSpPr>
          <p:spPr>
            <a:xfrm>
              <a:off x="3539787" y="5843508"/>
              <a:ext cx="3061038" cy="332399"/>
            </a:xfrm>
            <a:prstGeom prst="rect">
              <a:avLst/>
            </a:prstGeom>
            <a:noFill/>
          </p:spPr>
          <p:txBody>
            <a:bodyPr vert="horz" wrap="square" lIns="0" tIns="0" rIns="0" bIns="0" rtlCol="0" anchor="t">
              <a:spAutoFit/>
            </a:bodyPr>
            <a:lstStyle>
              <a:defPPr>
                <a:defRPr lang="ru-RU"/>
              </a:defPPr>
              <a:lvl1pPr marL="180975" indent="-180975">
                <a:lnSpc>
                  <a:spcPct val="90000"/>
                </a:lnSpc>
                <a:buFont typeface="Arial" panose="020B0604020202020204" pitchFamily="34" charset="0"/>
                <a:buChar char="•"/>
                <a:defRPr sz="1300"/>
              </a:lvl1pPr>
            </a:lstStyle>
            <a:p>
              <a:r>
                <a:rPr lang="ru-RU" sz="1200" dirty="0"/>
                <a:t>сочетание валютно-процентного свопа с валютными опционами</a:t>
              </a:r>
            </a:p>
          </p:txBody>
        </p:sp>
        <p:sp>
          <p:nvSpPr>
            <p:cNvPr id="78" name="TextBox 77"/>
            <p:cNvSpPr txBox="1"/>
            <p:nvPr/>
          </p:nvSpPr>
          <p:spPr>
            <a:xfrm>
              <a:off x="6750165" y="5843508"/>
              <a:ext cx="3218681" cy="457048"/>
            </a:xfrm>
            <a:prstGeom prst="rect">
              <a:avLst/>
            </a:prstGeom>
            <a:noFill/>
          </p:spPr>
          <p:txBody>
            <a:bodyPr vert="horz" wrap="square" lIns="0" tIns="0" rIns="0" bIns="0" rtlCol="0" anchor="t">
              <a:spAutoFit/>
            </a:bodyPr>
            <a:lstStyle>
              <a:defPPr>
                <a:defRPr lang="ru-RU"/>
              </a:defPPr>
              <a:lvl1pPr>
                <a:lnSpc>
                  <a:spcPct val="90000"/>
                </a:lnSpc>
                <a:defRPr sz="1400"/>
              </a:lvl1pPr>
            </a:lstStyle>
            <a:p>
              <a:r>
                <a:rPr lang="ru-RU" sz="1100" dirty="0">
                  <a:solidFill>
                    <a:srgbClr val="707980"/>
                  </a:solidFill>
                </a:rPr>
                <a:t>для участия в благоприятной курсовой динамике или снижения уровня валютной процентной ставки</a:t>
              </a:r>
            </a:p>
          </p:txBody>
        </p:sp>
      </p:grpSp>
      <p:cxnSp>
        <p:nvCxnSpPr>
          <p:cNvPr id="95" name="Straight Connector 94"/>
          <p:cNvCxnSpPr/>
          <p:nvPr/>
        </p:nvCxnSpPr>
        <p:spPr>
          <a:xfrm>
            <a:off x="3539786" y="2155027"/>
            <a:ext cx="6429060" cy="0"/>
          </a:xfrm>
          <a:prstGeom prst="line">
            <a:avLst/>
          </a:prstGeom>
          <a:ln w="6350">
            <a:solidFill>
              <a:schemeClr val="bg2">
                <a:lumMod val="20000"/>
                <a:lumOff val="80000"/>
              </a:schemeClr>
            </a:solidFill>
          </a:ln>
        </p:spPr>
        <p:style>
          <a:lnRef idx="1">
            <a:schemeClr val="accent1"/>
          </a:lnRef>
          <a:fillRef idx="0">
            <a:schemeClr val="accent1"/>
          </a:fillRef>
          <a:effectRef idx="0">
            <a:schemeClr val="accent1"/>
          </a:effectRef>
          <a:fontRef idx="minor">
            <a:schemeClr val="tx1"/>
          </a:fontRef>
        </p:style>
      </p:cxnSp>
      <p:cxnSp>
        <p:nvCxnSpPr>
          <p:cNvPr id="97" name="Straight Connector 96"/>
          <p:cNvCxnSpPr/>
          <p:nvPr/>
        </p:nvCxnSpPr>
        <p:spPr>
          <a:xfrm>
            <a:off x="3539786" y="2765691"/>
            <a:ext cx="6429060" cy="0"/>
          </a:xfrm>
          <a:prstGeom prst="line">
            <a:avLst/>
          </a:prstGeom>
          <a:ln w="6350">
            <a:solidFill>
              <a:schemeClr val="bg2">
                <a:lumMod val="20000"/>
                <a:lumOff val="80000"/>
              </a:schemeClr>
            </a:solidFill>
          </a:ln>
        </p:spPr>
        <p:style>
          <a:lnRef idx="1">
            <a:schemeClr val="accent1"/>
          </a:lnRef>
          <a:fillRef idx="0">
            <a:schemeClr val="accent1"/>
          </a:fillRef>
          <a:effectRef idx="0">
            <a:schemeClr val="accent1"/>
          </a:effectRef>
          <a:fontRef idx="minor">
            <a:schemeClr val="tx1"/>
          </a:fontRef>
        </p:style>
      </p:cxnSp>
      <p:cxnSp>
        <p:nvCxnSpPr>
          <p:cNvPr id="98" name="Straight Connector 97"/>
          <p:cNvCxnSpPr/>
          <p:nvPr/>
        </p:nvCxnSpPr>
        <p:spPr>
          <a:xfrm>
            <a:off x="3539786" y="3710021"/>
            <a:ext cx="6429060" cy="0"/>
          </a:xfrm>
          <a:prstGeom prst="line">
            <a:avLst/>
          </a:prstGeom>
          <a:ln w="6350">
            <a:solidFill>
              <a:schemeClr val="bg2">
                <a:lumMod val="20000"/>
                <a:lumOff val="80000"/>
              </a:schemeClr>
            </a:solidFill>
          </a:ln>
        </p:spPr>
        <p:style>
          <a:lnRef idx="1">
            <a:schemeClr val="accent1"/>
          </a:lnRef>
          <a:fillRef idx="0">
            <a:schemeClr val="accent1"/>
          </a:fillRef>
          <a:effectRef idx="0">
            <a:schemeClr val="accent1"/>
          </a:effectRef>
          <a:fontRef idx="minor">
            <a:schemeClr val="tx1"/>
          </a:fontRef>
        </p:style>
      </p:cxnSp>
      <p:cxnSp>
        <p:nvCxnSpPr>
          <p:cNvPr id="99" name="Straight Connector 98"/>
          <p:cNvCxnSpPr/>
          <p:nvPr/>
        </p:nvCxnSpPr>
        <p:spPr>
          <a:xfrm>
            <a:off x="3539786" y="4168336"/>
            <a:ext cx="6429060" cy="0"/>
          </a:xfrm>
          <a:prstGeom prst="line">
            <a:avLst/>
          </a:prstGeom>
          <a:ln w="6350">
            <a:solidFill>
              <a:schemeClr val="bg2">
                <a:lumMod val="20000"/>
                <a:lumOff val="80000"/>
              </a:schemeClr>
            </a:solidFill>
          </a:ln>
        </p:spPr>
        <p:style>
          <a:lnRef idx="1">
            <a:schemeClr val="accent1"/>
          </a:lnRef>
          <a:fillRef idx="0">
            <a:schemeClr val="accent1"/>
          </a:fillRef>
          <a:effectRef idx="0">
            <a:schemeClr val="accent1"/>
          </a:effectRef>
          <a:fontRef idx="minor">
            <a:schemeClr val="tx1"/>
          </a:fontRef>
        </p:style>
      </p:cxnSp>
      <p:cxnSp>
        <p:nvCxnSpPr>
          <p:cNvPr id="100" name="Straight Connector 99"/>
          <p:cNvCxnSpPr/>
          <p:nvPr/>
        </p:nvCxnSpPr>
        <p:spPr>
          <a:xfrm>
            <a:off x="3539786" y="5748232"/>
            <a:ext cx="6429060" cy="0"/>
          </a:xfrm>
          <a:prstGeom prst="line">
            <a:avLst/>
          </a:prstGeom>
          <a:ln w="6350">
            <a:solidFill>
              <a:schemeClr val="bg2">
                <a:lumMod val="20000"/>
                <a:lumOff val="80000"/>
              </a:schemeClr>
            </a:solidFill>
          </a:ln>
        </p:spPr>
        <p:style>
          <a:lnRef idx="1">
            <a:schemeClr val="accent1"/>
          </a:lnRef>
          <a:fillRef idx="0">
            <a:schemeClr val="accent1"/>
          </a:fillRef>
          <a:effectRef idx="0">
            <a:schemeClr val="accent1"/>
          </a:effectRef>
          <a:fontRef idx="minor">
            <a:schemeClr val="tx1"/>
          </a:fontRef>
        </p:style>
      </p:cxnSp>
      <p:grpSp>
        <p:nvGrpSpPr>
          <p:cNvPr id="61" name="Group 60"/>
          <p:cNvGrpSpPr/>
          <p:nvPr/>
        </p:nvGrpSpPr>
        <p:grpSpPr>
          <a:xfrm>
            <a:off x="3539787" y="5352441"/>
            <a:ext cx="6429059" cy="308931"/>
            <a:chOff x="3539787" y="5352441"/>
            <a:chExt cx="6429059" cy="308931"/>
          </a:xfrm>
        </p:grpSpPr>
        <p:sp>
          <p:nvSpPr>
            <p:cNvPr id="74" name="TextBox 73"/>
            <p:cNvSpPr txBox="1"/>
            <p:nvPr/>
          </p:nvSpPr>
          <p:spPr>
            <a:xfrm>
              <a:off x="3539787" y="5352441"/>
              <a:ext cx="3061038" cy="170816"/>
            </a:xfrm>
            <a:prstGeom prst="rect">
              <a:avLst/>
            </a:prstGeom>
            <a:noFill/>
          </p:spPr>
          <p:txBody>
            <a:bodyPr vert="horz" wrap="square" lIns="0" tIns="0" rIns="0" bIns="0" rtlCol="0" anchor="t">
              <a:spAutoFit/>
            </a:bodyPr>
            <a:lstStyle>
              <a:defPPr>
                <a:defRPr lang="ru-RU"/>
              </a:defPPr>
              <a:lvl1pPr marL="180975" indent="-180975">
                <a:lnSpc>
                  <a:spcPct val="90000"/>
                </a:lnSpc>
                <a:buFont typeface="Arial" panose="020B0604020202020204" pitchFamily="34" charset="0"/>
                <a:buChar char="•"/>
                <a:defRPr sz="1300"/>
              </a:lvl1pPr>
            </a:lstStyle>
            <a:p>
              <a:r>
                <a:rPr lang="ru-RU" sz="1200" dirty="0"/>
                <a:t>валютно-процентный </a:t>
              </a:r>
              <a:r>
                <a:rPr lang="ru-RU" sz="1200" dirty="0" smtClean="0"/>
                <a:t>своп</a:t>
              </a:r>
              <a:endParaRPr lang="ru-RU" sz="1200" dirty="0"/>
            </a:p>
          </p:txBody>
        </p:sp>
        <p:sp>
          <p:nvSpPr>
            <p:cNvPr id="76" name="TextBox 75"/>
            <p:cNvSpPr txBox="1"/>
            <p:nvPr/>
          </p:nvSpPr>
          <p:spPr>
            <a:xfrm>
              <a:off x="6750165" y="5352441"/>
              <a:ext cx="3218681" cy="308931"/>
            </a:xfrm>
            <a:prstGeom prst="rect">
              <a:avLst/>
            </a:prstGeom>
            <a:noFill/>
          </p:spPr>
          <p:txBody>
            <a:bodyPr vert="horz" wrap="square" lIns="0" tIns="0" rIns="0" bIns="0" rtlCol="0" anchor="t">
              <a:spAutoFit/>
            </a:bodyPr>
            <a:lstStyle>
              <a:defPPr>
                <a:defRPr lang="ru-RU"/>
              </a:defPPr>
              <a:lvl1pPr>
                <a:lnSpc>
                  <a:spcPct val="90000"/>
                </a:lnSpc>
                <a:defRPr sz="1400"/>
              </a:lvl1pPr>
            </a:lstStyle>
            <a:p>
              <a:r>
                <a:rPr lang="ru-RU" sz="1100" dirty="0">
                  <a:solidFill>
                    <a:srgbClr val="707980"/>
                  </a:solidFill>
                </a:rPr>
                <a:t>для оптимизации расходов на обслуживание валютного долга</a:t>
              </a:r>
            </a:p>
          </p:txBody>
        </p:sp>
      </p:grpSp>
      <p:grpSp>
        <p:nvGrpSpPr>
          <p:cNvPr id="58" name="Group 57"/>
          <p:cNvGrpSpPr/>
          <p:nvPr/>
        </p:nvGrpSpPr>
        <p:grpSpPr>
          <a:xfrm>
            <a:off x="999242" y="4703459"/>
            <a:ext cx="8969604" cy="498598"/>
            <a:chOff x="999242" y="4703459"/>
            <a:chExt cx="8969604" cy="498598"/>
          </a:xfrm>
        </p:grpSpPr>
        <p:grpSp>
          <p:nvGrpSpPr>
            <p:cNvPr id="33" name="Group 32"/>
            <p:cNvGrpSpPr/>
            <p:nvPr/>
          </p:nvGrpSpPr>
          <p:grpSpPr>
            <a:xfrm>
              <a:off x="999242" y="4703459"/>
              <a:ext cx="5601582" cy="498598"/>
              <a:chOff x="999242" y="4640814"/>
              <a:chExt cx="5601582" cy="498598"/>
            </a:xfrm>
          </p:grpSpPr>
          <p:sp>
            <p:nvSpPr>
              <p:cNvPr id="13" name="TextBox 12"/>
              <p:cNvSpPr txBox="1"/>
              <p:nvPr/>
            </p:nvSpPr>
            <p:spPr>
              <a:xfrm>
                <a:off x="999242" y="4640814"/>
                <a:ext cx="2334508" cy="498598"/>
              </a:xfrm>
              <a:prstGeom prst="rect">
                <a:avLst/>
              </a:prstGeom>
              <a:noFill/>
            </p:spPr>
            <p:txBody>
              <a:bodyPr vert="horz" wrap="square" lIns="0" tIns="0" rIns="0" bIns="0" rtlCol="0" anchor="t">
                <a:spAutoFit/>
              </a:bodyPr>
              <a:lstStyle/>
              <a:p>
                <a:pPr>
                  <a:lnSpc>
                    <a:spcPct val="90000"/>
                  </a:lnSpc>
                </a:pPr>
                <a:r>
                  <a:rPr lang="ru-RU" sz="1200" dirty="0">
                    <a:latin typeface="+mj-lt"/>
                  </a:rPr>
                  <a:t>Повышение эффективности проектов по реденоминации валютного долга в рубли¹ </a:t>
                </a:r>
              </a:p>
            </p:txBody>
          </p:sp>
          <p:sp>
            <p:nvSpPr>
              <p:cNvPr id="14" name="TextBox 13"/>
              <p:cNvSpPr txBox="1"/>
              <p:nvPr/>
            </p:nvSpPr>
            <p:spPr>
              <a:xfrm>
                <a:off x="3539786" y="4640814"/>
                <a:ext cx="3061038" cy="332399"/>
              </a:xfrm>
              <a:prstGeom prst="rect">
                <a:avLst/>
              </a:prstGeom>
              <a:noFill/>
            </p:spPr>
            <p:txBody>
              <a:bodyPr vert="horz" wrap="square" lIns="0" tIns="0" rIns="0" bIns="0" rtlCol="0" anchor="t">
                <a:spAutoFit/>
              </a:bodyPr>
              <a:lstStyle>
                <a:defPPr>
                  <a:defRPr lang="ru-RU"/>
                </a:defPPr>
                <a:lvl1pPr marL="180975" indent="-180975">
                  <a:lnSpc>
                    <a:spcPct val="90000"/>
                  </a:lnSpc>
                  <a:buFont typeface="Arial" panose="020B0604020202020204" pitchFamily="34" charset="0"/>
                  <a:buChar char="•"/>
                  <a:defRPr sz="1300"/>
                </a:lvl1pPr>
              </a:lstStyle>
              <a:p>
                <a:r>
                  <a:rPr lang="ru-RU" sz="1200" dirty="0"/>
                  <a:t>сочетание указанных выше целей с реденоминацией долга в рубли</a:t>
                </a:r>
              </a:p>
            </p:txBody>
          </p:sp>
        </p:grpSp>
        <p:sp>
          <p:nvSpPr>
            <p:cNvPr id="80" name="TextBox 79"/>
            <p:cNvSpPr txBox="1"/>
            <p:nvPr/>
          </p:nvSpPr>
          <p:spPr>
            <a:xfrm>
              <a:off x="6750165" y="4703459"/>
              <a:ext cx="3218681" cy="461280"/>
            </a:xfrm>
            <a:prstGeom prst="rect">
              <a:avLst/>
            </a:prstGeom>
            <a:noFill/>
          </p:spPr>
          <p:txBody>
            <a:bodyPr vert="horz" wrap="square" lIns="0" tIns="0" rIns="0" bIns="0" rtlCol="0" anchor="t">
              <a:spAutoFit/>
            </a:bodyPr>
            <a:lstStyle>
              <a:defPPr>
                <a:defRPr lang="ru-RU"/>
              </a:defPPr>
              <a:lvl1pPr>
                <a:lnSpc>
                  <a:spcPct val="90000"/>
                </a:lnSpc>
                <a:defRPr sz="1400"/>
              </a:lvl1pPr>
            </a:lstStyle>
            <a:p>
              <a:r>
                <a:rPr lang="ru-RU" sz="1100" dirty="0">
                  <a:solidFill>
                    <a:srgbClr val="707980"/>
                  </a:solidFill>
                </a:rPr>
                <a:t>для </a:t>
              </a:r>
              <a:r>
                <a:rPr lang="ru-RU" sz="1100" dirty="0" smtClean="0">
                  <a:solidFill>
                    <a:srgbClr val="707980"/>
                  </a:solidFill>
                </a:rPr>
                <a:t>тех, кто стремится оптимизировать уровень и/или профиль изменения процентной ставки</a:t>
              </a:r>
              <a:endParaRPr lang="ru-RU" sz="1100" dirty="0">
                <a:solidFill>
                  <a:srgbClr val="707980"/>
                </a:solidFill>
              </a:endParaRPr>
            </a:p>
          </p:txBody>
        </p:sp>
      </p:grpSp>
      <p:sp>
        <p:nvSpPr>
          <p:cNvPr id="4" name="TextBox 3"/>
          <p:cNvSpPr txBox="1"/>
          <p:nvPr/>
        </p:nvSpPr>
        <p:spPr>
          <a:xfrm>
            <a:off x="658812" y="1190372"/>
            <a:ext cx="2974404" cy="415498"/>
          </a:xfrm>
          <a:prstGeom prst="rect">
            <a:avLst/>
          </a:prstGeom>
          <a:noFill/>
        </p:spPr>
        <p:txBody>
          <a:bodyPr wrap="square" lIns="0" tIns="0" rIns="0" bIns="0" rtlCol="0" anchor="b">
            <a:spAutoFit/>
          </a:bodyPr>
          <a:lstStyle/>
          <a:p>
            <a:pPr>
              <a:lnSpc>
                <a:spcPct val="90000"/>
              </a:lnSpc>
            </a:pPr>
            <a:r>
              <a:rPr lang="ru-RU" sz="1500" dirty="0" smtClean="0">
                <a:solidFill>
                  <a:schemeClr val="tx2"/>
                </a:solidFill>
                <a:latin typeface="+mj-lt"/>
              </a:rPr>
              <a:t>Возможные </a:t>
            </a:r>
            <a:r>
              <a:rPr lang="ru-RU" sz="1500" dirty="0">
                <a:solidFill>
                  <a:schemeClr val="tx2"/>
                </a:solidFill>
                <a:latin typeface="+mj-lt"/>
              </a:rPr>
              <a:t>мотивы клиентов при заключении сделок</a:t>
            </a:r>
          </a:p>
        </p:txBody>
      </p:sp>
      <p:sp>
        <p:nvSpPr>
          <p:cNvPr id="7" name="TextBox 6"/>
          <p:cNvSpPr txBox="1"/>
          <p:nvPr/>
        </p:nvSpPr>
        <p:spPr>
          <a:xfrm>
            <a:off x="999242" y="1745821"/>
            <a:ext cx="2334508" cy="498598"/>
          </a:xfrm>
          <a:prstGeom prst="rect">
            <a:avLst/>
          </a:prstGeom>
          <a:noFill/>
        </p:spPr>
        <p:txBody>
          <a:bodyPr vert="horz" wrap="square" lIns="0" tIns="0" rIns="0" bIns="0" rtlCol="0" anchor="t">
            <a:spAutoFit/>
          </a:bodyPr>
          <a:lstStyle/>
          <a:p>
            <a:pPr>
              <a:lnSpc>
                <a:spcPct val="90000"/>
              </a:lnSpc>
            </a:pPr>
            <a:r>
              <a:rPr lang="ru-RU" sz="1200" dirty="0" smtClean="0">
                <a:latin typeface="+mj-lt"/>
              </a:rPr>
              <a:t>Оптимизация расходов на обслуживание долга без изменения валюты долга</a:t>
            </a:r>
          </a:p>
        </p:txBody>
      </p:sp>
      <p:sp>
        <p:nvSpPr>
          <p:cNvPr id="10" name="TextBox 9"/>
          <p:cNvSpPr txBox="1"/>
          <p:nvPr/>
        </p:nvSpPr>
        <p:spPr>
          <a:xfrm>
            <a:off x="999242" y="3269492"/>
            <a:ext cx="2334508" cy="997196"/>
          </a:xfrm>
          <a:prstGeom prst="rect">
            <a:avLst/>
          </a:prstGeom>
          <a:noFill/>
        </p:spPr>
        <p:txBody>
          <a:bodyPr vert="horz" wrap="square" lIns="0" tIns="0" rIns="0" bIns="0" rtlCol="0" anchor="t">
            <a:spAutoFit/>
          </a:bodyPr>
          <a:lstStyle/>
          <a:p>
            <a:pPr>
              <a:lnSpc>
                <a:spcPct val="90000"/>
              </a:lnSpc>
            </a:pPr>
            <a:r>
              <a:rPr lang="ru-RU" sz="1200" dirty="0">
                <a:latin typeface="+mj-lt"/>
              </a:rPr>
              <a:t>Защита от роста ставки для стабилизации финансовых показателей или защиты финансовой модели от непрофильного процентного риска</a:t>
            </a:r>
          </a:p>
        </p:txBody>
      </p:sp>
      <p:cxnSp>
        <p:nvCxnSpPr>
          <p:cNvPr id="18" name="Straight Connector 17"/>
          <p:cNvCxnSpPr/>
          <p:nvPr/>
        </p:nvCxnSpPr>
        <p:spPr>
          <a:xfrm>
            <a:off x="658811" y="1654375"/>
            <a:ext cx="2674938" cy="0"/>
          </a:xfrm>
          <a:prstGeom prst="line">
            <a:avLst/>
          </a:prstGeom>
          <a:ln w="6350">
            <a:solidFill>
              <a:schemeClr val="bg2">
                <a:lumMod val="60000"/>
                <a:lumOff val="40000"/>
              </a:schemeClr>
            </a:solidFill>
          </a:ln>
        </p:spPr>
        <p:style>
          <a:lnRef idx="1">
            <a:schemeClr val="accent1"/>
          </a:lnRef>
          <a:fillRef idx="0">
            <a:schemeClr val="accent1"/>
          </a:fillRef>
          <a:effectRef idx="0">
            <a:schemeClr val="accent1"/>
          </a:effectRef>
          <a:fontRef idx="minor">
            <a:schemeClr val="tx1"/>
          </a:fontRef>
        </p:style>
      </p:cxnSp>
      <p:sp>
        <p:nvSpPr>
          <p:cNvPr id="23" name="Скругленный прямоугольник 16"/>
          <p:cNvSpPr>
            <a:spLocks noChangeAspect="1"/>
          </p:cNvSpPr>
          <p:nvPr/>
        </p:nvSpPr>
        <p:spPr>
          <a:xfrm>
            <a:off x="658813" y="1709562"/>
            <a:ext cx="248692" cy="260300"/>
          </a:xfrm>
          <a:prstGeom prst="ellipse">
            <a:avLst/>
          </a:prstGeom>
          <a:gradFill flip="none" rotWithShape="1">
            <a:gsLst>
              <a:gs pos="0">
                <a:srgbClr val="0C5F69"/>
              </a:gs>
              <a:gs pos="100000">
                <a:srgbClr val="107F8C"/>
              </a:gs>
              <a:gs pos="58000">
                <a:srgbClr val="0C5F69"/>
              </a:gs>
            </a:gsLst>
            <a:lin ang="0" scaled="1"/>
            <a:tileRect/>
          </a:gradFill>
          <a:ln>
            <a:noFill/>
          </a:ln>
          <a:effectLst>
            <a:outerShdw blurRad="165100" dist="114300" dir="2700000" sx="101000" sy="101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vert="horz" lIns="0" tIns="0" rIns="0" bIns="0" rtlCol="0" anchor="ctr"/>
          <a:lstStyle/>
          <a:p>
            <a:pPr marL="0" marR="0" lvl="0" indent="0" algn="ctr" defTabSz="914400" rtl="0" eaLnBrk="1" fontAlgn="auto" latinLnBrk="0" hangingPunct="1">
              <a:lnSpc>
                <a:spcPct val="90000"/>
              </a:lnSpc>
              <a:spcBef>
                <a:spcPts val="0"/>
              </a:spcBef>
              <a:spcAft>
                <a:spcPts val="0"/>
              </a:spcAft>
              <a:buClrTx/>
              <a:buSzTx/>
              <a:buFontTx/>
              <a:buNone/>
              <a:tabLst/>
              <a:defRPr/>
            </a:pPr>
            <a:r>
              <a:rPr kumimoji="0" lang="ru-RU" sz="1400" b="0" i="0" u="none" strike="noStrike" kern="1200" cap="none" spc="0" normalizeH="0" baseline="0" noProof="0" dirty="0" smtClean="0">
                <a:ln>
                  <a:noFill/>
                </a:ln>
                <a:solidFill>
                  <a:prstClr val="white"/>
                </a:solidFill>
                <a:effectLst/>
                <a:uLnTx/>
                <a:uFillTx/>
                <a:ea typeface="Segoe UI" panose="020B0502040204020203" pitchFamily="34" charset="0"/>
                <a:cs typeface="SB Sans Text Heavy" panose="020B0903040504020204" pitchFamily="34" charset="-52"/>
              </a:rPr>
              <a:t>1</a:t>
            </a:r>
            <a:endParaRPr kumimoji="0" lang="ru-RU" sz="900" b="0" i="0" u="none" strike="noStrike" kern="1200" cap="none" spc="0" normalizeH="0" baseline="0" noProof="0" dirty="0">
              <a:ln>
                <a:noFill/>
              </a:ln>
              <a:solidFill>
                <a:prstClr val="white"/>
              </a:solidFill>
              <a:effectLst/>
              <a:uLnTx/>
              <a:uFillTx/>
              <a:ea typeface="Segoe UI" panose="020B0502040204020203" pitchFamily="34" charset="0"/>
              <a:cs typeface="SB Sans Text Heavy" panose="020B0903040504020204" pitchFamily="34" charset="-52"/>
            </a:endParaRPr>
          </a:p>
        </p:txBody>
      </p:sp>
      <p:sp>
        <p:nvSpPr>
          <p:cNvPr id="24" name="Скругленный прямоугольник 16"/>
          <p:cNvSpPr>
            <a:spLocks noChangeAspect="1"/>
          </p:cNvSpPr>
          <p:nvPr/>
        </p:nvSpPr>
        <p:spPr>
          <a:xfrm>
            <a:off x="658813" y="3269492"/>
            <a:ext cx="248692" cy="260300"/>
          </a:xfrm>
          <a:prstGeom prst="ellipse">
            <a:avLst/>
          </a:prstGeom>
          <a:gradFill flip="none" rotWithShape="1">
            <a:gsLst>
              <a:gs pos="0">
                <a:srgbClr val="0C5F69"/>
              </a:gs>
              <a:gs pos="100000">
                <a:srgbClr val="107F8C"/>
              </a:gs>
              <a:gs pos="58000">
                <a:srgbClr val="0C5F69"/>
              </a:gs>
            </a:gsLst>
            <a:lin ang="0" scaled="1"/>
            <a:tileRect/>
          </a:gradFill>
          <a:ln>
            <a:noFill/>
          </a:ln>
          <a:effectLst>
            <a:outerShdw blurRad="165100" dist="114300" dir="2700000" sx="101000" sy="101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vert="horz" lIns="0" tIns="0" rIns="0" bIns="0" rtlCol="0" anchor="ctr"/>
          <a:lstStyle/>
          <a:p>
            <a:pPr marL="0" marR="0" lvl="0" indent="0" algn="ctr" defTabSz="914400" rtl="0" eaLnBrk="1" fontAlgn="auto" latinLnBrk="0" hangingPunct="1">
              <a:lnSpc>
                <a:spcPct val="90000"/>
              </a:lnSpc>
              <a:spcBef>
                <a:spcPts val="0"/>
              </a:spcBef>
              <a:spcAft>
                <a:spcPts val="0"/>
              </a:spcAft>
              <a:buClrTx/>
              <a:buSzTx/>
              <a:buFontTx/>
              <a:buNone/>
              <a:tabLst/>
              <a:defRPr/>
            </a:pPr>
            <a:r>
              <a:rPr kumimoji="0" lang="ru-RU" sz="1200" b="0" i="0" u="none" strike="noStrike" kern="1200" cap="none" spc="0" normalizeH="0" baseline="0" noProof="0" dirty="0" smtClean="0">
                <a:ln>
                  <a:noFill/>
                </a:ln>
                <a:solidFill>
                  <a:prstClr val="white"/>
                </a:solidFill>
                <a:effectLst/>
                <a:uLnTx/>
                <a:uFillTx/>
                <a:ea typeface="Segoe UI" panose="020B0502040204020203" pitchFamily="34" charset="0"/>
                <a:cs typeface="SB Sans Text Heavy" panose="020B0903040504020204" pitchFamily="34" charset="-52"/>
              </a:rPr>
              <a:t>2</a:t>
            </a:r>
            <a:endParaRPr kumimoji="0" lang="ru-RU" sz="1200" b="0" i="0" u="none" strike="noStrike" kern="1200" cap="none" spc="0" normalizeH="0" baseline="0" noProof="0" dirty="0">
              <a:ln>
                <a:noFill/>
              </a:ln>
              <a:solidFill>
                <a:prstClr val="white"/>
              </a:solidFill>
              <a:effectLst/>
              <a:uLnTx/>
              <a:uFillTx/>
              <a:ea typeface="Segoe UI" panose="020B0502040204020203" pitchFamily="34" charset="0"/>
              <a:cs typeface="SB Sans Text Heavy" panose="020B0903040504020204" pitchFamily="34" charset="-52"/>
            </a:endParaRPr>
          </a:p>
        </p:txBody>
      </p:sp>
    </p:spTree>
    <p:extLst>
      <p:ext uri="{BB962C8B-B14F-4D97-AF65-F5344CB8AC3E}">
        <p14:creationId xmlns:p14="http://schemas.microsoft.com/office/powerpoint/2010/main" val="131760369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Object 4" hidden="1"/>
          <p:cNvGraphicFramePr>
            <a:graphicFrameLocks noChangeAspect="1"/>
          </p:cNvGraphicFramePr>
          <p:nvPr>
            <p:custDataLst>
              <p:tags r:id="rId2"/>
            </p:custDataLst>
            <p:extLst>
              <p:ext uri="{D42A27DB-BD31-4B8C-83A1-F6EECF244321}">
                <p14:modId xmlns:p14="http://schemas.microsoft.com/office/powerpoint/2010/main" val="164679027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spid="_x0000_s54319" name="think-cell Slide" r:id="rId4" imgW="384" imgH="385" progId="TCLayout.ActiveDocument.1">
                  <p:embed/>
                </p:oleObj>
              </mc:Choice>
              <mc:Fallback>
                <p:oleObj name="think-cell Slide" r:id="rId4" imgW="384" imgH="385" progId="TCLayout.ActiveDocument.1">
                  <p:embed/>
                  <p:pic>
                    <p:nvPicPr>
                      <p:cNvPr id="5" name="Object 4" hidden="1"/>
                      <p:cNvPicPr/>
                      <p:nvPr/>
                    </p:nvPicPr>
                    <p:blipFill>
                      <a:blip r:embed="rId5"/>
                      <a:stretch>
                        <a:fillRect/>
                      </a:stretch>
                    </p:blipFill>
                    <p:spPr>
                      <a:xfrm>
                        <a:off x="1588" y="1588"/>
                        <a:ext cx="1588" cy="1588"/>
                      </a:xfrm>
                      <a:prstGeom prst="rect">
                        <a:avLst/>
                      </a:prstGeom>
                    </p:spPr>
                  </p:pic>
                </p:oleObj>
              </mc:Fallback>
            </mc:AlternateContent>
          </a:graphicData>
        </a:graphic>
      </p:graphicFrame>
      <p:pic>
        <p:nvPicPr>
          <p:cNvPr id="8" name="Picture 7"/>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 y="1055796"/>
            <a:ext cx="5726732" cy="5805489"/>
          </a:xfrm>
          <a:prstGeom prst="rect">
            <a:avLst/>
          </a:prstGeom>
        </p:spPr>
      </p:pic>
      <p:sp>
        <p:nvSpPr>
          <p:cNvPr id="2" name="Title 1"/>
          <p:cNvSpPr>
            <a:spLocks noGrp="1"/>
          </p:cNvSpPr>
          <p:nvPr>
            <p:ph type="title"/>
          </p:nvPr>
        </p:nvSpPr>
        <p:spPr/>
        <p:txBody>
          <a:bodyPr vert="horz"/>
          <a:lstStyle/>
          <a:p>
            <a:r>
              <a:rPr lang="ru-RU" dirty="0" smtClean="0"/>
              <a:t>ПФИ на процентные ставки – текущие тенденции</a:t>
            </a:r>
            <a:endParaRPr lang="ru-RU" dirty="0"/>
          </a:p>
        </p:txBody>
      </p:sp>
      <p:grpSp>
        <p:nvGrpSpPr>
          <p:cNvPr id="23" name="Group 22"/>
          <p:cNvGrpSpPr/>
          <p:nvPr/>
        </p:nvGrpSpPr>
        <p:grpSpPr>
          <a:xfrm>
            <a:off x="2472506" y="2119137"/>
            <a:ext cx="6508450" cy="791081"/>
            <a:chOff x="2044999" y="2119137"/>
            <a:chExt cx="6508450" cy="791081"/>
          </a:xfrm>
        </p:grpSpPr>
        <p:sp>
          <p:nvSpPr>
            <p:cNvPr id="9" name="TextBox 8"/>
            <p:cNvSpPr txBox="1"/>
            <p:nvPr/>
          </p:nvSpPr>
          <p:spPr>
            <a:xfrm>
              <a:off x="2492014" y="2155396"/>
              <a:ext cx="6061435" cy="754822"/>
            </a:xfrm>
            <a:prstGeom prst="rect">
              <a:avLst/>
            </a:prstGeom>
            <a:noFill/>
          </p:spPr>
          <p:txBody>
            <a:bodyPr vert="horz" wrap="square" lIns="0" tIns="0" rIns="0" bIns="0" rtlCol="0" anchor="t">
              <a:spAutoFit/>
            </a:bodyPr>
            <a:lstStyle/>
            <a:p>
              <a:pPr>
                <a:lnSpc>
                  <a:spcPct val="90000"/>
                </a:lnSpc>
              </a:pPr>
              <a:r>
                <a:rPr lang="ru-RU" dirty="0" smtClean="0">
                  <a:latin typeface="+mj-lt"/>
                </a:rPr>
                <a:t>Рост интереса к ПФИ на процентные ставки </a:t>
              </a:r>
              <a:br>
                <a:rPr lang="ru-RU" dirty="0" smtClean="0">
                  <a:latin typeface="+mj-lt"/>
                </a:rPr>
              </a:br>
              <a:r>
                <a:rPr lang="ru-RU" dirty="0" smtClean="0"/>
                <a:t>на фоне усложнения задач, стоящих перед финансовым менеджментом компаний</a:t>
              </a:r>
            </a:p>
          </p:txBody>
        </p:sp>
        <p:sp>
          <p:nvSpPr>
            <p:cNvPr id="11" name="Скругленный прямоугольник 16"/>
            <p:cNvSpPr>
              <a:spLocks noChangeAspect="1"/>
            </p:cNvSpPr>
            <p:nvPr/>
          </p:nvSpPr>
          <p:spPr>
            <a:xfrm>
              <a:off x="2044999" y="2119137"/>
              <a:ext cx="328788" cy="328788"/>
            </a:xfrm>
            <a:prstGeom prst="ellipse">
              <a:avLst/>
            </a:prstGeom>
            <a:gradFill flip="none" rotWithShape="1">
              <a:gsLst>
                <a:gs pos="0">
                  <a:srgbClr val="0C5F69"/>
                </a:gs>
                <a:gs pos="100000">
                  <a:srgbClr val="107F8C"/>
                </a:gs>
                <a:gs pos="58000">
                  <a:srgbClr val="0C5F69"/>
                </a:gs>
              </a:gsLst>
              <a:lin ang="0" scaled="1"/>
              <a:tileRect/>
            </a:gradFill>
            <a:ln>
              <a:noFill/>
            </a:ln>
            <a:effectLst>
              <a:outerShdw blurRad="165100" dist="114300" dir="2700000" sx="101000" sy="101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vert="horz" lIns="0" tIns="0" rIns="0" bIns="0" rtlCol="0" anchor="ctr"/>
            <a:lstStyle/>
            <a:p>
              <a:pPr marL="0" marR="0" lvl="0" indent="0" algn="ctr" defTabSz="914400" rtl="0" eaLnBrk="1" fontAlgn="auto" latinLnBrk="0" hangingPunct="1">
                <a:lnSpc>
                  <a:spcPct val="90000"/>
                </a:lnSpc>
                <a:spcBef>
                  <a:spcPts val="0"/>
                </a:spcBef>
                <a:spcAft>
                  <a:spcPts val="0"/>
                </a:spcAft>
                <a:buClrTx/>
                <a:buSzTx/>
                <a:buFontTx/>
                <a:buNone/>
                <a:tabLst/>
                <a:defRPr/>
              </a:pPr>
              <a:r>
                <a:rPr kumimoji="0" lang="ru-RU" b="0" i="0" u="none" strike="noStrike" kern="1200" cap="none" spc="0" normalizeH="0" baseline="0" noProof="0" dirty="0" smtClean="0">
                  <a:ln>
                    <a:noFill/>
                  </a:ln>
                  <a:solidFill>
                    <a:prstClr val="white"/>
                  </a:solidFill>
                  <a:effectLst/>
                  <a:uLnTx/>
                  <a:uFillTx/>
                  <a:ea typeface="Segoe UI" panose="020B0502040204020203" pitchFamily="34" charset="0"/>
                  <a:cs typeface="SB Sans Text Heavy" panose="020B0903040504020204" pitchFamily="34" charset="-52"/>
                </a:rPr>
                <a:t>1</a:t>
              </a:r>
              <a:endParaRPr kumimoji="0" lang="ru-RU" sz="1050" b="0" i="0" u="none" strike="noStrike" kern="1200" cap="none" spc="0" normalizeH="0" baseline="0" noProof="0" dirty="0">
                <a:ln>
                  <a:noFill/>
                </a:ln>
                <a:solidFill>
                  <a:prstClr val="white"/>
                </a:solidFill>
                <a:effectLst/>
                <a:uLnTx/>
                <a:uFillTx/>
                <a:ea typeface="Segoe UI" panose="020B0502040204020203" pitchFamily="34" charset="0"/>
                <a:cs typeface="SB Sans Text Heavy" panose="020B0903040504020204" pitchFamily="34" charset="-52"/>
              </a:endParaRPr>
            </a:p>
          </p:txBody>
        </p:sp>
      </p:grpSp>
      <p:grpSp>
        <p:nvGrpSpPr>
          <p:cNvPr id="22" name="Group 21"/>
          <p:cNvGrpSpPr/>
          <p:nvPr/>
        </p:nvGrpSpPr>
        <p:grpSpPr>
          <a:xfrm>
            <a:off x="2472506" y="3357909"/>
            <a:ext cx="6508450" cy="534857"/>
            <a:chOff x="2044999" y="3357909"/>
            <a:chExt cx="6508450" cy="534857"/>
          </a:xfrm>
        </p:grpSpPr>
        <p:sp>
          <p:nvSpPr>
            <p:cNvPr id="12" name="TextBox 11"/>
            <p:cNvSpPr txBox="1"/>
            <p:nvPr/>
          </p:nvSpPr>
          <p:spPr>
            <a:xfrm>
              <a:off x="2492014" y="3394168"/>
              <a:ext cx="6061435" cy="498598"/>
            </a:xfrm>
            <a:prstGeom prst="rect">
              <a:avLst/>
            </a:prstGeom>
            <a:noFill/>
          </p:spPr>
          <p:txBody>
            <a:bodyPr vert="horz" wrap="square" lIns="0" tIns="0" rIns="0" bIns="0" rtlCol="0" anchor="t">
              <a:spAutoFit/>
            </a:bodyPr>
            <a:lstStyle/>
            <a:p>
              <a:pPr>
                <a:lnSpc>
                  <a:spcPct val="90000"/>
                </a:lnSpc>
              </a:pPr>
              <a:r>
                <a:rPr lang="ru-RU" dirty="0">
                  <a:latin typeface="+mj-lt"/>
                </a:rPr>
                <a:t>Рост интереса к сделкам, не носящим хеджирующий характер</a:t>
              </a:r>
              <a:r>
                <a:rPr lang="ru-RU" dirty="0" smtClean="0"/>
                <a:t>, несмотря на отдельный налоговый учет</a:t>
              </a:r>
            </a:p>
          </p:txBody>
        </p:sp>
        <p:sp>
          <p:nvSpPr>
            <p:cNvPr id="13" name="Скругленный прямоугольник 16"/>
            <p:cNvSpPr>
              <a:spLocks noChangeAspect="1"/>
            </p:cNvSpPr>
            <p:nvPr/>
          </p:nvSpPr>
          <p:spPr>
            <a:xfrm>
              <a:off x="2044999" y="3357909"/>
              <a:ext cx="328788" cy="328788"/>
            </a:xfrm>
            <a:prstGeom prst="ellipse">
              <a:avLst/>
            </a:prstGeom>
            <a:gradFill flip="none" rotWithShape="1">
              <a:gsLst>
                <a:gs pos="0">
                  <a:srgbClr val="0C5F69"/>
                </a:gs>
                <a:gs pos="100000">
                  <a:srgbClr val="107F8C"/>
                </a:gs>
                <a:gs pos="58000">
                  <a:srgbClr val="0C5F69"/>
                </a:gs>
              </a:gsLst>
              <a:lin ang="0" scaled="1"/>
              <a:tileRect/>
            </a:gradFill>
            <a:ln>
              <a:noFill/>
            </a:ln>
            <a:effectLst>
              <a:outerShdw blurRad="165100" dist="114300" dir="2700000" sx="101000" sy="101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vert="horz" lIns="0" tIns="0" rIns="0" bIns="0" rtlCol="0" anchor="ctr"/>
            <a:lstStyle/>
            <a:p>
              <a:pPr marL="0" marR="0" lvl="0" indent="0" algn="ctr" defTabSz="914400" rtl="0" eaLnBrk="1" fontAlgn="auto" latinLnBrk="0" hangingPunct="1">
                <a:lnSpc>
                  <a:spcPct val="90000"/>
                </a:lnSpc>
                <a:spcBef>
                  <a:spcPts val="0"/>
                </a:spcBef>
                <a:spcAft>
                  <a:spcPts val="0"/>
                </a:spcAft>
                <a:buClrTx/>
                <a:buSzTx/>
                <a:buFontTx/>
                <a:buNone/>
                <a:tabLst/>
                <a:defRPr/>
              </a:pPr>
              <a:r>
                <a:rPr kumimoji="0" lang="ru-RU" b="0" i="0" u="none" strike="noStrike" kern="1200" cap="none" spc="0" normalizeH="0" baseline="0" noProof="0" dirty="0" smtClean="0">
                  <a:ln>
                    <a:noFill/>
                  </a:ln>
                  <a:solidFill>
                    <a:prstClr val="white"/>
                  </a:solidFill>
                  <a:effectLst/>
                  <a:uLnTx/>
                  <a:uFillTx/>
                  <a:ea typeface="Segoe UI" panose="020B0502040204020203" pitchFamily="34" charset="0"/>
                  <a:cs typeface="SB Sans Text Heavy" panose="020B0903040504020204" pitchFamily="34" charset="-52"/>
                </a:rPr>
                <a:t>2</a:t>
              </a:r>
              <a:endParaRPr kumimoji="0" lang="ru-RU" sz="1050" b="0" i="0" u="none" strike="noStrike" kern="1200" cap="none" spc="0" normalizeH="0" baseline="0" noProof="0" dirty="0">
                <a:ln>
                  <a:noFill/>
                </a:ln>
                <a:solidFill>
                  <a:prstClr val="white"/>
                </a:solidFill>
                <a:effectLst/>
                <a:uLnTx/>
                <a:uFillTx/>
                <a:ea typeface="Segoe UI" panose="020B0502040204020203" pitchFamily="34" charset="0"/>
                <a:cs typeface="SB Sans Text Heavy" panose="020B0903040504020204" pitchFamily="34" charset="-52"/>
              </a:endParaRPr>
            </a:p>
          </p:txBody>
        </p:sp>
      </p:grpSp>
      <p:grpSp>
        <p:nvGrpSpPr>
          <p:cNvPr id="21" name="Group 20"/>
          <p:cNvGrpSpPr/>
          <p:nvPr/>
        </p:nvGrpSpPr>
        <p:grpSpPr>
          <a:xfrm>
            <a:off x="2472506" y="4340457"/>
            <a:ext cx="6508450" cy="791081"/>
            <a:chOff x="2044999" y="4340457"/>
            <a:chExt cx="6508450" cy="791081"/>
          </a:xfrm>
        </p:grpSpPr>
        <p:sp>
          <p:nvSpPr>
            <p:cNvPr id="14" name="TextBox 13"/>
            <p:cNvSpPr txBox="1"/>
            <p:nvPr/>
          </p:nvSpPr>
          <p:spPr>
            <a:xfrm>
              <a:off x="2492014" y="4376716"/>
              <a:ext cx="6061435" cy="754822"/>
            </a:xfrm>
            <a:prstGeom prst="rect">
              <a:avLst/>
            </a:prstGeom>
            <a:noFill/>
          </p:spPr>
          <p:txBody>
            <a:bodyPr vert="horz" wrap="square" lIns="0" tIns="0" rIns="0" bIns="0" rtlCol="0" anchor="t">
              <a:spAutoFit/>
            </a:bodyPr>
            <a:lstStyle/>
            <a:p>
              <a:pPr>
                <a:lnSpc>
                  <a:spcPct val="90000"/>
                </a:lnSpc>
              </a:pPr>
              <a:r>
                <a:rPr lang="ru-RU" dirty="0">
                  <a:latin typeface="+mj-lt"/>
                </a:rPr>
                <a:t>Ограниченные возможности заключать </a:t>
              </a:r>
              <a:br>
                <a:rPr lang="ru-RU" dirty="0">
                  <a:latin typeface="+mj-lt"/>
                </a:rPr>
              </a:br>
              <a:r>
                <a:rPr lang="ru-RU" dirty="0">
                  <a:latin typeface="+mj-lt"/>
                </a:rPr>
                <a:t>валютно-процентные свопы </a:t>
              </a:r>
              <a:r>
                <a:rPr lang="ru-RU" dirty="0" smtClean="0"/>
                <a:t>в связи со сложными рыночными условиями</a:t>
              </a:r>
            </a:p>
          </p:txBody>
        </p:sp>
        <p:sp>
          <p:nvSpPr>
            <p:cNvPr id="15" name="Скругленный прямоугольник 16"/>
            <p:cNvSpPr>
              <a:spLocks noChangeAspect="1"/>
            </p:cNvSpPr>
            <p:nvPr/>
          </p:nvSpPr>
          <p:spPr>
            <a:xfrm>
              <a:off x="2044999" y="4340457"/>
              <a:ext cx="328788" cy="328788"/>
            </a:xfrm>
            <a:prstGeom prst="ellipse">
              <a:avLst/>
            </a:prstGeom>
            <a:gradFill flip="none" rotWithShape="1">
              <a:gsLst>
                <a:gs pos="0">
                  <a:srgbClr val="0C5F69"/>
                </a:gs>
                <a:gs pos="100000">
                  <a:srgbClr val="107F8C"/>
                </a:gs>
                <a:gs pos="58000">
                  <a:srgbClr val="0C5F69"/>
                </a:gs>
              </a:gsLst>
              <a:lin ang="0" scaled="1"/>
              <a:tileRect/>
            </a:gradFill>
            <a:ln>
              <a:noFill/>
            </a:ln>
            <a:effectLst>
              <a:outerShdw blurRad="165100" dist="114300" dir="2700000" sx="101000" sy="101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vert="horz" lIns="0" tIns="0" rIns="0" bIns="0" rtlCol="0" anchor="ctr"/>
            <a:lstStyle/>
            <a:p>
              <a:pPr marL="0" marR="0" lvl="0" indent="0" algn="ctr" defTabSz="914400" rtl="0" eaLnBrk="1" fontAlgn="auto" latinLnBrk="0" hangingPunct="1">
                <a:lnSpc>
                  <a:spcPct val="90000"/>
                </a:lnSpc>
                <a:spcBef>
                  <a:spcPts val="0"/>
                </a:spcBef>
                <a:spcAft>
                  <a:spcPts val="0"/>
                </a:spcAft>
                <a:buClrTx/>
                <a:buSzTx/>
                <a:buFontTx/>
                <a:buNone/>
                <a:tabLst/>
                <a:defRPr/>
              </a:pPr>
              <a:r>
                <a:rPr kumimoji="0" lang="ru-RU" b="0" i="0" u="none" strike="noStrike" kern="1200" cap="none" spc="0" normalizeH="0" baseline="0" noProof="0" dirty="0" smtClean="0">
                  <a:ln>
                    <a:noFill/>
                  </a:ln>
                  <a:solidFill>
                    <a:prstClr val="white"/>
                  </a:solidFill>
                  <a:effectLst/>
                  <a:uLnTx/>
                  <a:uFillTx/>
                  <a:ea typeface="Segoe UI" panose="020B0502040204020203" pitchFamily="34" charset="0"/>
                  <a:cs typeface="SB Sans Text Heavy" panose="020B0903040504020204" pitchFamily="34" charset="-52"/>
                </a:rPr>
                <a:t>3</a:t>
              </a:r>
              <a:endParaRPr kumimoji="0" lang="ru-RU" sz="1050" b="0" i="0" u="none" strike="noStrike" kern="1200" cap="none" spc="0" normalizeH="0" baseline="0" noProof="0" dirty="0">
                <a:ln>
                  <a:noFill/>
                </a:ln>
                <a:solidFill>
                  <a:prstClr val="white"/>
                </a:solidFill>
                <a:effectLst/>
                <a:uLnTx/>
                <a:uFillTx/>
                <a:ea typeface="Segoe UI" panose="020B0502040204020203" pitchFamily="34" charset="0"/>
                <a:cs typeface="SB Sans Text Heavy" panose="020B0903040504020204" pitchFamily="34" charset="-52"/>
              </a:endParaRPr>
            </a:p>
          </p:txBody>
        </p:sp>
      </p:grpSp>
    </p:spTree>
    <p:extLst>
      <p:ext uri="{BB962C8B-B14F-4D97-AF65-F5344CB8AC3E}">
        <p14:creationId xmlns:p14="http://schemas.microsoft.com/office/powerpoint/2010/main" val="304739567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Object 4" hidden="1"/>
          <p:cNvGraphicFramePr>
            <a:graphicFrameLocks noChangeAspect="1"/>
          </p:cNvGraphicFramePr>
          <p:nvPr>
            <p:custDataLst>
              <p:tags r:id="rId2"/>
            </p:custDataLst>
            <p:extLst>
              <p:ext uri="{D42A27DB-BD31-4B8C-83A1-F6EECF244321}">
                <p14:modId xmlns:p14="http://schemas.microsoft.com/office/powerpoint/2010/main" val="2519678514"/>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spid="_x0000_s56460" name="think-cell Slide" r:id="rId4" imgW="384" imgH="385" progId="TCLayout.ActiveDocument.1">
                  <p:embed/>
                </p:oleObj>
              </mc:Choice>
              <mc:Fallback>
                <p:oleObj name="think-cell Slide" r:id="rId4" imgW="384" imgH="385" progId="TCLayout.ActiveDocument.1">
                  <p:embed/>
                  <p:pic>
                    <p:nvPicPr>
                      <p:cNvPr id="5" name="Object 4" hidden="1"/>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Title 1"/>
          <p:cNvSpPr>
            <a:spLocks noGrp="1"/>
          </p:cNvSpPr>
          <p:nvPr>
            <p:ph type="title"/>
          </p:nvPr>
        </p:nvSpPr>
        <p:spPr>
          <a:xfrm>
            <a:off x="658814" y="657225"/>
            <a:ext cx="10874374" cy="398571"/>
          </a:xfrm>
        </p:spPr>
        <p:txBody>
          <a:bodyPr vert="horz"/>
          <a:lstStyle/>
          <a:p>
            <a:r>
              <a:rPr lang="ru-RU" dirty="0"/>
              <a:t>Процентный своп (клиент продает</a:t>
            </a:r>
            <a:r>
              <a:rPr lang="ru-RU" dirty="0" smtClean="0"/>
              <a:t>) и процентный </a:t>
            </a:r>
            <a:r>
              <a:rPr lang="ru-RU" dirty="0"/>
              <a:t>коллар </a:t>
            </a:r>
          </a:p>
        </p:txBody>
      </p:sp>
      <p:sp>
        <p:nvSpPr>
          <p:cNvPr id="7" name="Title 1"/>
          <p:cNvSpPr txBox="1">
            <a:spLocks/>
          </p:cNvSpPr>
          <p:nvPr/>
        </p:nvSpPr>
        <p:spPr>
          <a:xfrm>
            <a:off x="658814" y="345327"/>
            <a:ext cx="10874374" cy="256224"/>
          </a:xfrm>
          <a:prstGeom prst="rect">
            <a:avLst/>
          </a:prstGeom>
          <a:ln w="12700">
            <a:miter lim="400000"/>
          </a:ln>
        </p:spPr>
        <p:txBody>
          <a:bodyPr vert="horz" wrap="square" lIns="0" tIns="0" rIns="0" bIns="0" anchor="t">
            <a:spAutoFit/>
          </a:bodyPr>
          <a:lstStyle>
            <a:lvl1pPr algn="l" defTabSz="914400" rtl="0" eaLnBrk="1" latinLnBrk="0" hangingPunct="1">
              <a:lnSpc>
                <a:spcPct val="90000"/>
              </a:lnSpc>
              <a:spcBef>
                <a:spcPct val="0"/>
              </a:spcBef>
              <a:buNone/>
              <a:defRPr lang="ru-RU" sz="2800" b="0" i="0" u="none" strike="noStrike" kern="1200" cap="none" spc="0" baseline="0" dirty="0" smtClean="0">
                <a:solidFill>
                  <a:srgbClr val="3F4851"/>
                </a:solidFill>
                <a:uFillTx/>
                <a:latin typeface="SB Sans Display"/>
                <a:ea typeface="+mj-ea"/>
                <a:cs typeface="SB Sans Display"/>
              </a:defRPr>
            </a:lvl1pPr>
          </a:lstStyle>
          <a:p>
            <a:r>
              <a:rPr lang="ru-RU" sz="1800" dirty="0">
                <a:solidFill>
                  <a:srgbClr val="707980"/>
                </a:solidFill>
                <a:latin typeface="+mn-lt"/>
                <a:ea typeface="+mn-ea"/>
                <a:cs typeface="+mn-cs"/>
              </a:rPr>
              <a:t>Пример </a:t>
            </a:r>
            <a:r>
              <a:rPr lang="ru-RU" sz="1800" dirty="0" smtClean="0">
                <a:solidFill>
                  <a:srgbClr val="707980"/>
                </a:solidFill>
                <a:latin typeface="+mn-lt"/>
                <a:ea typeface="+mn-ea"/>
                <a:cs typeface="+mn-cs"/>
              </a:rPr>
              <a:t>решения</a:t>
            </a:r>
            <a:endParaRPr lang="ru-RU" sz="1800" dirty="0">
              <a:solidFill>
                <a:srgbClr val="707980"/>
              </a:solidFill>
              <a:latin typeface="+mn-lt"/>
              <a:ea typeface="+mn-ea"/>
              <a:cs typeface="+mn-cs"/>
            </a:endParaRPr>
          </a:p>
        </p:txBody>
      </p:sp>
      <p:sp>
        <p:nvSpPr>
          <p:cNvPr id="10" name="TextBox 9"/>
          <p:cNvSpPr txBox="1"/>
          <p:nvPr/>
        </p:nvSpPr>
        <p:spPr>
          <a:xfrm>
            <a:off x="658812" y="1458264"/>
            <a:ext cx="5163164" cy="1204945"/>
          </a:xfrm>
          <a:prstGeom prst="rect">
            <a:avLst/>
          </a:prstGeom>
          <a:noFill/>
        </p:spPr>
        <p:txBody>
          <a:bodyPr vert="horz" wrap="square" lIns="0" tIns="0" rIns="0" bIns="0" rtlCol="0" anchor="t">
            <a:spAutoFit/>
          </a:bodyPr>
          <a:lstStyle/>
          <a:p>
            <a:pPr>
              <a:lnSpc>
                <a:spcPct val="90000"/>
              </a:lnSpc>
            </a:pPr>
            <a:r>
              <a:rPr lang="ru-RU" sz="1500" dirty="0" smtClean="0">
                <a:solidFill>
                  <a:schemeClr val="tx2"/>
                </a:solidFill>
                <a:latin typeface="+mj-lt"/>
              </a:rPr>
              <a:t>Намерения </a:t>
            </a:r>
            <a:r>
              <a:rPr lang="ru-RU" sz="1500" dirty="0">
                <a:solidFill>
                  <a:schemeClr val="tx2"/>
                </a:solidFill>
                <a:latin typeface="+mj-lt"/>
              </a:rPr>
              <a:t>клиента</a:t>
            </a:r>
          </a:p>
          <a:p>
            <a:pPr marL="180975" indent="-180975">
              <a:lnSpc>
                <a:spcPct val="90000"/>
              </a:lnSpc>
              <a:buFont typeface="Arial" panose="020B0604020202020204" pitchFamily="34" charset="0"/>
              <a:buChar char="•"/>
            </a:pPr>
            <a:r>
              <a:rPr lang="ru-RU" sz="1200" dirty="0" smtClean="0"/>
              <a:t>Перейти </a:t>
            </a:r>
            <a:r>
              <a:rPr lang="ru-RU" sz="1200" dirty="0" smtClean="0">
                <a:latin typeface="SB Sans Display Semibold" panose="020B0703040504020204" pitchFamily="34" charset="0"/>
              </a:rPr>
              <a:t>от </a:t>
            </a:r>
            <a:r>
              <a:rPr lang="ru-RU" sz="1200" dirty="0">
                <a:latin typeface="SB Sans Display Semibold" panose="020B0703040504020204" pitchFamily="34" charset="0"/>
              </a:rPr>
              <a:t>фиксированной ставки в плавающую </a:t>
            </a:r>
            <a:r>
              <a:rPr lang="ru-RU" sz="1200" dirty="0"/>
              <a:t>для участия </a:t>
            </a:r>
            <a:r>
              <a:rPr lang="ru-RU" sz="1200" dirty="0" smtClean="0"/>
              <a:t>в</a:t>
            </a:r>
            <a:r>
              <a:rPr lang="en-US" sz="1200" dirty="0" smtClean="0"/>
              <a:t> </a:t>
            </a:r>
            <a:r>
              <a:rPr lang="ru-RU" sz="1200" dirty="0" smtClean="0"/>
              <a:t>снижении </a:t>
            </a:r>
            <a:r>
              <a:rPr lang="ru-RU" sz="1200" dirty="0"/>
              <a:t>ставок</a:t>
            </a:r>
          </a:p>
          <a:p>
            <a:pPr marL="180975" indent="-180975">
              <a:lnSpc>
                <a:spcPct val="90000"/>
              </a:lnSpc>
              <a:buFont typeface="Arial" panose="020B0604020202020204" pitchFamily="34" charset="0"/>
              <a:buChar char="•"/>
            </a:pPr>
            <a:r>
              <a:rPr lang="ru-RU" sz="1200" dirty="0" smtClean="0"/>
              <a:t>Сохранить </a:t>
            </a:r>
            <a:r>
              <a:rPr lang="ru-RU" sz="1200" dirty="0" smtClean="0">
                <a:latin typeface="SB Sans Display Semibold" panose="020B0703040504020204" pitchFamily="34" charset="0"/>
              </a:rPr>
              <a:t>частичное хеджирование </a:t>
            </a:r>
            <a:r>
              <a:rPr lang="ru-RU" sz="1200" dirty="0">
                <a:latin typeface="SB Sans Display Semibold" panose="020B0703040504020204" pitchFamily="34" charset="0"/>
              </a:rPr>
              <a:t>от роста ставок </a:t>
            </a:r>
          </a:p>
          <a:p>
            <a:pPr marL="180975" indent="-180975">
              <a:lnSpc>
                <a:spcPct val="90000"/>
              </a:lnSpc>
              <a:buFont typeface="Arial" panose="020B0604020202020204" pitchFamily="34" charset="0"/>
              <a:buChar char="•"/>
            </a:pPr>
            <a:r>
              <a:rPr lang="ru-RU" sz="1200" dirty="0" smtClean="0"/>
              <a:t>Возможность достичь </a:t>
            </a:r>
            <a:r>
              <a:rPr lang="ru-RU" sz="1200" dirty="0">
                <a:latin typeface="SB Sans Display Semibold" panose="020B0703040504020204" pitchFamily="34" charset="0"/>
              </a:rPr>
              <a:t>целевого (низкого) уровня процентной ставки </a:t>
            </a:r>
            <a:r>
              <a:rPr lang="ru-RU" sz="1200" dirty="0"/>
              <a:t>для выполнения требования к среднему уровню ставки по кредитному портфелю</a:t>
            </a:r>
          </a:p>
        </p:txBody>
      </p:sp>
      <p:sp>
        <p:nvSpPr>
          <p:cNvPr id="13" name="TextBox 12"/>
          <p:cNvSpPr txBox="1"/>
          <p:nvPr/>
        </p:nvSpPr>
        <p:spPr>
          <a:xfrm>
            <a:off x="658812" y="3074325"/>
            <a:ext cx="5163164" cy="706347"/>
          </a:xfrm>
          <a:prstGeom prst="rect">
            <a:avLst/>
          </a:prstGeom>
          <a:noFill/>
        </p:spPr>
        <p:txBody>
          <a:bodyPr vert="horz" wrap="square" lIns="0" tIns="0" rIns="0" bIns="0" rtlCol="0" anchor="t">
            <a:spAutoFit/>
          </a:bodyPr>
          <a:lstStyle/>
          <a:p>
            <a:pPr>
              <a:lnSpc>
                <a:spcPct val="90000"/>
              </a:lnSpc>
            </a:pPr>
            <a:r>
              <a:rPr lang="ru-RU" sz="1500" dirty="0" smtClean="0">
                <a:solidFill>
                  <a:schemeClr val="tx2"/>
                </a:solidFill>
                <a:latin typeface="+mj-lt"/>
              </a:rPr>
              <a:t>Ограничения</a:t>
            </a:r>
            <a:endParaRPr lang="ru-RU" sz="1500" dirty="0">
              <a:solidFill>
                <a:schemeClr val="tx2"/>
              </a:solidFill>
              <a:latin typeface="+mj-lt"/>
            </a:endParaRPr>
          </a:p>
          <a:p>
            <a:pPr marL="180975" indent="-180975">
              <a:lnSpc>
                <a:spcPct val="90000"/>
              </a:lnSpc>
              <a:buFont typeface="Arial" panose="020B0604020202020204" pitchFamily="34" charset="0"/>
              <a:buChar char="•"/>
            </a:pPr>
            <a:r>
              <a:rPr lang="ru-RU" sz="1200" dirty="0">
                <a:latin typeface="SB Sans Display Semibold" panose="020B0703040504020204" pitchFamily="34" charset="0"/>
              </a:rPr>
              <a:t>Невозможно вносить изменения в документацию </a:t>
            </a:r>
            <a:r>
              <a:rPr lang="ru-RU" sz="1200" dirty="0"/>
              <a:t>по сделке финансирования</a:t>
            </a:r>
          </a:p>
          <a:p>
            <a:pPr marL="180975" indent="-180975">
              <a:lnSpc>
                <a:spcPct val="90000"/>
              </a:lnSpc>
              <a:buFont typeface="Arial" panose="020B0604020202020204" pitchFamily="34" charset="0"/>
              <a:buChar char="•"/>
            </a:pPr>
            <a:r>
              <a:rPr lang="ru-RU" sz="1200" dirty="0">
                <a:latin typeface="SB Sans Display Semibold" panose="020B0703040504020204" pitchFamily="34" charset="0"/>
              </a:rPr>
              <a:t>Вовлечение коллегиальных органов компании </a:t>
            </a:r>
            <a:r>
              <a:rPr lang="ru-RU" sz="1200" dirty="0" smtClean="0">
                <a:latin typeface="SB Sans Display Semibold" panose="020B0703040504020204" pitchFamily="34" charset="0"/>
              </a:rPr>
              <a:t>нежелательно</a:t>
            </a:r>
            <a:endParaRPr lang="ru-RU" sz="1200" dirty="0"/>
          </a:p>
        </p:txBody>
      </p:sp>
      <p:sp>
        <p:nvSpPr>
          <p:cNvPr id="14" name="TextBox 13"/>
          <p:cNvSpPr txBox="1"/>
          <p:nvPr/>
        </p:nvSpPr>
        <p:spPr>
          <a:xfrm>
            <a:off x="678139" y="4191788"/>
            <a:ext cx="5163164" cy="1537344"/>
          </a:xfrm>
          <a:prstGeom prst="rect">
            <a:avLst/>
          </a:prstGeom>
          <a:noFill/>
        </p:spPr>
        <p:txBody>
          <a:bodyPr vert="horz" wrap="square" lIns="0" tIns="0" rIns="0" bIns="0" rtlCol="0" anchor="t">
            <a:spAutoFit/>
          </a:bodyPr>
          <a:lstStyle/>
          <a:p>
            <a:pPr>
              <a:lnSpc>
                <a:spcPct val="90000"/>
              </a:lnSpc>
            </a:pPr>
            <a:r>
              <a:rPr lang="ru-RU" sz="1500" dirty="0" smtClean="0">
                <a:solidFill>
                  <a:schemeClr val="tx2"/>
                </a:solidFill>
                <a:latin typeface="+mj-lt"/>
              </a:rPr>
              <a:t>Описание решения</a:t>
            </a:r>
            <a:endParaRPr lang="ru-RU" sz="1500" dirty="0">
              <a:solidFill>
                <a:schemeClr val="tx2"/>
              </a:solidFill>
              <a:latin typeface="+mj-lt"/>
            </a:endParaRPr>
          </a:p>
          <a:p>
            <a:pPr marL="180975" indent="-180975">
              <a:lnSpc>
                <a:spcPct val="90000"/>
              </a:lnSpc>
              <a:buFont typeface="Arial" panose="020B0604020202020204" pitchFamily="34" charset="0"/>
              <a:buChar char="•"/>
            </a:pPr>
            <a:r>
              <a:rPr lang="ru-RU" sz="1200" dirty="0" smtClean="0"/>
              <a:t>Клиент </a:t>
            </a:r>
            <a:r>
              <a:rPr lang="ru-RU" sz="1200" dirty="0">
                <a:latin typeface="SB Sans Display Semibold" panose="020B0703040504020204" pitchFamily="34" charset="0"/>
              </a:rPr>
              <a:t>продает процентный своп </a:t>
            </a:r>
            <a:r>
              <a:rPr lang="ru-RU" sz="1200" dirty="0"/>
              <a:t>(платит плавающую ставку, получает фиксированную)</a:t>
            </a:r>
          </a:p>
          <a:p>
            <a:pPr marL="180975" indent="-180975">
              <a:lnSpc>
                <a:spcPct val="90000"/>
              </a:lnSpc>
              <a:buFont typeface="Arial" panose="020B0604020202020204" pitchFamily="34" charset="0"/>
              <a:buChar char="•"/>
            </a:pPr>
            <a:r>
              <a:rPr lang="ru-RU" sz="1200" dirty="0"/>
              <a:t>В дополнение клиент </a:t>
            </a:r>
            <a:r>
              <a:rPr lang="ru-RU" sz="1200" dirty="0">
                <a:latin typeface="SB Sans Display Semibold" panose="020B0703040504020204" pitchFamily="34" charset="0"/>
              </a:rPr>
              <a:t>заключает сделку процентный коллар</a:t>
            </a:r>
            <a:r>
              <a:rPr lang="ru-RU" sz="1200" dirty="0"/>
              <a:t>, состоящую из сделки минимума ставки (клиент продает) и сделки максимума ставки с барьерным отменительным условием (клиент покупает) </a:t>
            </a:r>
            <a:endParaRPr lang="ru-RU" sz="1200" dirty="0" smtClean="0"/>
          </a:p>
          <a:p>
            <a:pPr marL="180975" indent="-180975">
              <a:lnSpc>
                <a:spcPct val="90000"/>
              </a:lnSpc>
              <a:buFont typeface="Arial" panose="020B0604020202020204" pitchFamily="34" charset="0"/>
              <a:buChar char="•"/>
            </a:pPr>
            <a:r>
              <a:rPr lang="ru-RU" sz="1200" dirty="0" smtClean="0"/>
              <a:t>В </a:t>
            </a:r>
            <a:r>
              <a:rPr lang="ru-RU" sz="1200" dirty="0"/>
              <a:t>рамках коллара </a:t>
            </a:r>
            <a:r>
              <a:rPr lang="ru-RU" sz="1200" dirty="0">
                <a:latin typeface="SB Sans Display Semibold" panose="020B0703040504020204" pitchFamily="34" charset="0"/>
              </a:rPr>
              <a:t>премия направлена в пользу клиента</a:t>
            </a:r>
            <a:r>
              <a:rPr lang="ru-RU" sz="1200" dirty="0"/>
              <a:t>, что позволяет снизить плавающую своп ставку на эту величину</a:t>
            </a:r>
          </a:p>
        </p:txBody>
      </p:sp>
      <p:sp>
        <p:nvSpPr>
          <p:cNvPr id="18" name="TextBox 17"/>
          <p:cNvSpPr txBox="1"/>
          <p:nvPr/>
        </p:nvSpPr>
        <p:spPr>
          <a:xfrm>
            <a:off x="6059488" y="1458264"/>
            <a:ext cx="5579155" cy="213520"/>
          </a:xfrm>
          <a:prstGeom prst="rect">
            <a:avLst/>
          </a:prstGeom>
          <a:noFill/>
        </p:spPr>
        <p:txBody>
          <a:bodyPr wrap="square" lIns="0" tIns="0" rIns="0" bIns="0" rtlCol="0">
            <a:spAutoFit/>
          </a:bodyPr>
          <a:lstStyle/>
          <a:p>
            <a:pPr marL="0" marR="0" lvl="0" indent="0" algn="l" defTabSz="914377" rtl="0" eaLnBrk="1" fontAlgn="auto" latinLnBrk="0" hangingPunct="1">
              <a:lnSpc>
                <a:spcPct val="90000"/>
              </a:lnSpc>
              <a:spcBef>
                <a:spcPts val="600"/>
              </a:spcBef>
              <a:spcAft>
                <a:spcPts val="0"/>
              </a:spcAft>
              <a:buClrTx/>
              <a:buSzTx/>
              <a:buFontTx/>
              <a:buNone/>
              <a:tabLst/>
              <a:defRPr/>
            </a:pPr>
            <a:r>
              <a:rPr lang="ru-RU" sz="1500" dirty="0">
                <a:solidFill>
                  <a:schemeClr val="tx2"/>
                </a:solidFill>
                <a:latin typeface="+mj-lt"/>
              </a:rPr>
              <a:t>Эффективная ставка для </a:t>
            </a:r>
            <a:r>
              <a:rPr lang="ru-RU" sz="1500" dirty="0" smtClean="0">
                <a:solidFill>
                  <a:schemeClr val="tx2"/>
                </a:solidFill>
                <a:latin typeface="+mj-lt"/>
              </a:rPr>
              <a:t>клиента</a:t>
            </a:r>
            <a:endParaRPr lang="ru-RU" sz="1500" dirty="0">
              <a:solidFill>
                <a:schemeClr val="tx2"/>
              </a:solidFill>
              <a:latin typeface="+mj-lt"/>
            </a:endParaRPr>
          </a:p>
        </p:txBody>
      </p:sp>
      <p:grpSp>
        <p:nvGrpSpPr>
          <p:cNvPr id="81" name="Group 80"/>
          <p:cNvGrpSpPr/>
          <p:nvPr/>
        </p:nvGrpSpPr>
        <p:grpSpPr>
          <a:xfrm>
            <a:off x="6082286" y="1879780"/>
            <a:ext cx="5814440" cy="4304117"/>
            <a:chOff x="6082286" y="1760147"/>
            <a:chExt cx="5814440" cy="4304117"/>
          </a:xfrm>
        </p:grpSpPr>
        <p:sp>
          <p:nvSpPr>
            <p:cNvPr id="15" name="Прямоугольник 56"/>
            <p:cNvSpPr/>
            <p:nvPr/>
          </p:nvSpPr>
          <p:spPr bwMode="auto">
            <a:xfrm flipH="1">
              <a:off x="6315606" y="2463312"/>
              <a:ext cx="5111615" cy="1158154"/>
            </a:xfrm>
            <a:prstGeom prst="rect">
              <a:avLst/>
            </a:prstGeom>
            <a:solidFill>
              <a:schemeClr val="accent3">
                <a:alpha val="25000"/>
              </a:schemeClr>
            </a:solidFill>
            <a:ln w="9525" cap="flat" cmpd="sng" algn="ctr">
              <a:noFill/>
              <a:prstDash val="solid"/>
              <a:miter lim="400000"/>
              <a:headEnd type="none" w="med" len="med"/>
              <a:tailEnd type="none" w="med" len="med"/>
            </a:ln>
            <a:effectLst/>
            <a:extLst/>
          </p:spPr>
          <p:txBody>
            <a:bodyPr vert="horz" wrap="square" lIns="71437" tIns="71437" rIns="71437" bIns="71437" numCol="1" rtlCol="0" anchor="ctr" anchorCtr="0" compatLnSpc="1">
              <a:prstTxWarp prst="textNoShape">
                <a:avLst/>
              </a:prstTxWarp>
              <a:no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0" cap="none" spc="0" normalizeH="0" baseline="0" noProof="0" dirty="0" smtClean="0">
                <a:ln>
                  <a:noFill/>
                </a:ln>
                <a:solidFill>
                  <a:srgbClr val="707980"/>
                </a:solidFill>
                <a:effectLst/>
                <a:uLnTx/>
                <a:uFillTx/>
                <a:ea typeface="Helvetica Neue" panose="02000503000000020004" pitchFamily="2" charset="0"/>
                <a:cs typeface="SB Sans Display Light" panose="020B0303040504020204" pitchFamily="34" charset="0"/>
                <a:sym typeface="Helvetica Neue" panose="02000503000000020004" pitchFamily="2" charset="0"/>
              </a:endParaRPr>
            </a:p>
          </p:txBody>
        </p:sp>
        <p:sp>
          <p:nvSpPr>
            <p:cNvPr id="19" name="Прямоугольник 46"/>
            <p:cNvSpPr/>
            <p:nvPr/>
          </p:nvSpPr>
          <p:spPr bwMode="auto">
            <a:xfrm flipH="1">
              <a:off x="6315605" y="4794024"/>
              <a:ext cx="5099151" cy="797766"/>
            </a:xfrm>
            <a:prstGeom prst="rect">
              <a:avLst/>
            </a:prstGeom>
            <a:solidFill>
              <a:schemeClr val="bg2">
                <a:lumMod val="20000"/>
                <a:lumOff val="80000"/>
              </a:schemeClr>
            </a:solidFill>
            <a:ln w="25400" cap="flat" cmpd="sng" algn="ctr">
              <a:noFill/>
              <a:prstDash val="solid"/>
              <a:miter lim="400000"/>
              <a:headEnd type="none" w="med" len="med"/>
              <a:tailEnd type="none" w="med" len="med"/>
            </a:ln>
            <a:effectLst/>
            <a:extLst/>
          </p:spPr>
          <p:txBody>
            <a:bodyPr vert="horz" wrap="square" lIns="71437" tIns="71437" rIns="71437" bIns="71437" numCol="1" rtlCol="0" anchor="ctr" anchorCtr="0" compatLnSpc="1">
              <a:prstTxWarp prst="textNoShape">
                <a:avLst/>
              </a:prstTxWarp>
              <a:no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ru-RU" sz="1400" b="0" i="0" u="none" strike="noStrike" kern="0" cap="none" spc="0" normalizeH="0" baseline="0" noProof="0" dirty="0" smtClean="0">
                <a:ln>
                  <a:noFill/>
                </a:ln>
                <a:solidFill>
                  <a:srgbClr val="707980"/>
                </a:solidFill>
                <a:effectLst/>
                <a:uLnTx/>
                <a:uFillTx/>
                <a:ea typeface="Helvetica Neue" panose="02000503000000020004" pitchFamily="2" charset="0"/>
                <a:cs typeface="SB Sans Display Light" panose="020B0303040504020204" pitchFamily="34" charset="0"/>
                <a:sym typeface="Helvetica Neue" panose="02000503000000020004" pitchFamily="2" charset="0"/>
              </a:endParaRPr>
            </a:p>
          </p:txBody>
        </p:sp>
        <p:sp>
          <p:nvSpPr>
            <p:cNvPr id="47" name="Freeform 46"/>
            <p:cNvSpPr/>
            <p:nvPr/>
          </p:nvSpPr>
          <p:spPr>
            <a:xfrm>
              <a:off x="6315606" y="1760205"/>
              <a:ext cx="5338767" cy="3836991"/>
            </a:xfrm>
            <a:custGeom>
              <a:avLst/>
              <a:gdLst>
                <a:gd name="connsiteX0" fmla="*/ 0 w 679450"/>
                <a:gd name="connsiteY0" fmla="*/ 0 h 742950"/>
                <a:gd name="connsiteX1" fmla="*/ 0 w 679450"/>
                <a:gd name="connsiteY1" fmla="*/ 742950 h 742950"/>
                <a:gd name="connsiteX2" fmla="*/ 679450 w 679450"/>
                <a:gd name="connsiteY2" fmla="*/ 742950 h 742950"/>
              </a:gdLst>
              <a:ahLst/>
              <a:cxnLst>
                <a:cxn ang="0">
                  <a:pos x="connsiteX0" y="connsiteY0"/>
                </a:cxn>
                <a:cxn ang="0">
                  <a:pos x="connsiteX1" y="connsiteY1"/>
                </a:cxn>
                <a:cxn ang="0">
                  <a:pos x="connsiteX2" y="connsiteY2"/>
                </a:cxn>
              </a:cxnLst>
              <a:rect l="l" t="t" r="r" b="b"/>
              <a:pathLst>
                <a:path w="679450" h="742950">
                  <a:moveTo>
                    <a:pt x="0" y="0"/>
                  </a:moveTo>
                  <a:lnTo>
                    <a:pt x="0" y="742950"/>
                  </a:lnTo>
                  <a:lnTo>
                    <a:pt x="679450" y="742950"/>
                  </a:lnTo>
                </a:path>
              </a:pathLst>
            </a:custGeom>
            <a:noFill/>
            <a:ln w="6350">
              <a:solidFill>
                <a:srgbClr val="707980"/>
              </a:solidFill>
              <a:miter lim="400000"/>
              <a:headEnd type="triangle" w="med" len="med"/>
              <a:tailEnd type="triangle" w="med" len="med"/>
            </a:ln>
            <a:effectLst>
              <a:outerShdw blurRad="215900" dist="215900" dir="2700000" rotWithShape="0">
                <a:schemeClr val="tx1">
                  <a:lumMod val="50000"/>
                  <a:alpha val="10000"/>
                </a:schemeClr>
              </a:outerShdw>
            </a:effectLst>
          </p:spPr>
          <p:txBody>
            <a:bodyPr rtlCol="0" anchor="ctr"/>
            <a:lstStyle/>
            <a:p>
              <a:pPr algn="ctr"/>
              <a:endParaRPr lang="ru-RU" dirty="0"/>
            </a:p>
          </p:txBody>
        </p:sp>
        <p:cxnSp>
          <p:nvCxnSpPr>
            <p:cNvPr id="21" name="Прямая соединительная линия 49"/>
            <p:cNvCxnSpPr/>
            <p:nvPr/>
          </p:nvCxnSpPr>
          <p:spPr>
            <a:xfrm flipH="1">
              <a:off x="6315606" y="3620632"/>
              <a:ext cx="5099151" cy="0"/>
            </a:xfrm>
            <a:prstGeom prst="line">
              <a:avLst/>
            </a:prstGeom>
            <a:noFill/>
            <a:ln w="6350" cap="flat" cmpd="sng" algn="ctr">
              <a:solidFill>
                <a:srgbClr val="707980"/>
              </a:solidFill>
              <a:prstDash val="solid"/>
            </a:ln>
            <a:effectLst/>
          </p:spPr>
        </p:cxnSp>
        <p:cxnSp>
          <p:nvCxnSpPr>
            <p:cNvPr id="29" name="Прямая соединительная линия 59"/>
            <p:cNvCxnSpPr/>
            <p:nvPr/>
          </p:nvCxnSpPr>
          <p:spPr>
            <a:xfrm flipH="1">
              <a:off x="6315606" y="4794026"/>
              <a:ext cx="5099151" cy="0"/>
            </a:xfrm>
            <a:prstGeom prst="line">
              <a:avLst/>
            </a:prstGeom>
            <a:noFill/>
            <a:ln w="6350" cap="flat" cmpd="sng" algn="ctr">
              <a:solidFill>
                <a:srgbClr val="707980"/>
              </a:solidFill>
              <a:prstDash val="solid"/>
            </a:ln>
            <a:effectLst/>
          </p:spPr>
        </p:cxnSp>
        <p:sp>
          <p:nvSpPr>
            <p:cNvPr id="31" name="Прямоугольник 61"/>
            <p:cNvSpPr/>
            <p:nvPr/>
          </p:nvSpPr>
          <p:spPr>
            <a:xfrm rot="16200000" flipH="1">
              <a:off x="4239022" y="3603411"/>
              <a:ext cx="3838877" cy="152349"/>
            </a:xfrm>
            <a:prstGeom prst="rect">
              <a:avLst/>
            </a:prstGeom>
            <a:noFill/>
          </p:spPr>
          <p:txBody>
            <a:bodyPr wrap="square" lIns="0" tIns="0" rIns="0" bIns="0" rtlCol="0" anchor="t">
              <a:spAutoFit/>
            </a:bodyPr>
            <a:lstStyle/>
            <a:p>
              <a:pPr algn="ctr">
                <a:lnSpc>
                  <a:spcPct val="90000"/>
                </a:lnSpc>
              </a:pPr>
              <a:r>
                <a:rPr lang="ru-RU" sz="1100" dirty="0">
                  <a:solidFill>
                    <a:srgbClr val="707980"/>
                  </a:solidFill>
                </a:rPr>
                <a:t>Уровень Ключевой ставки</a:t>
              </a:r>
            </a:p>
          </p:txBody>
        </p:sp>
        <p:sp>
          <p:nvSpPr>
            <p:cNvPr id="32" name="Прямоугольник 62"/>
            <p:cNvSpPr/>
            <p:nvPr/>
          </p:nvSpPr>
          <p:spPr>
            <a:xfrm>
              <a:off x="6179373" y="5647665"/>
              <a:ext cx="69907" cy="194656"/>
            </a:xfrm>
            <a:prstGeom prst="rect">
              <a:avLst/>
            </a:prstGeom>
            <a:noFill/>
          </p:spPr>
          <p:txBody>
            <a:bodyPr wrap="square" lIns="0" tIns="0" rIns="0" bIns="0" rtlCol="0" anchor="t">
              <a:spAutoFit/>
            </a:bodyPr>
            <a:lstStyle/>
            <a:p>
              <a:pPr algn="ctr">
                <a:lnSpc>
                  <a:spcPct val="90000"/>
                </a:lnSpc>
              </a:pPr>
              <a:r>
                <a:rPr lang="ru-RU" sz="1100" dirty="0">
                  <a:solidFill>
                    <a:srgbClr val="707980"/>
                  </a:solidFill>
                </a:rPr>
                <a:t>0</a:t>
              </a:r>
            </a:p>
          </p:txBody>
        </p:sp>
        <p:sp>
          <p:nvSpPr>
            <p:cNvPr id="35" name="Прямоугольник 66"/>
            <p:cNvSpPr/>
            <p:nvPr/>
          </p:nvSpPr>
          <p:spPr>
            <a:xfrm>
              <a:off x="7532327" y="5680211"/>
              <a:ext cx="900647" cy="384053"/>
            </a:xfrm>
            <a:prstGeom prst="rect">
              <a:avLst/>
            </a:prstGeom>
            <a:noFill/>
          </p:spPr>
          <p:txBody>
            <a:bodyPr wrap="square" lIns="0" tIns="0" rIns="0" bIns="0" rtlCol="0" anchor="t">
              <a:spAutoFit/>
            </a:bodyPr>
            <a:lstStyle/>
            <a:p>
              <a:pPr algn="ctr">
                <a:lnSpc>
                  <a:spcPct val="90000"/>
                </a:lnSpc>
              </a:pPr>
              <a:r>
                <a:rPr lang="ru-RU" sz="1100" dirty="0">
                  <a:solidFill>
                    <a:srgbClr val="707980"/>
                  </a:solidFill>
                </a:rPr>
                <a:t>Процентный платеж 1</a:t>
              </a:r>
            </a:p>
          </p:txBody>
        </p:sp>
        <p:sp>
          <p:nvSpPr>
            <p:cNvPr id="36" name="Прямоугольник 67"/>
            <p:cNvSpPr/>
            <p:nvPr/>
          </p:nvSpPr>
          <p:spPr>
            <a:xfrm>
              <a:off x="9505675" y="5680211"/>
              <a:ext cx="931087" cy="308931"/>
            </a:xfrm>
            <a:prstGeom prst="rect">
              <a:avLst/>
            </a:prstGeom>
            <a:noFill/>
          </p:spPr>
          <p:txBody>
            <a:bodyPr wrap="square" lIns="0" tIns="0" rIns="0" bIns="0" rtlCol="0" anchor="t">
              <a:spAutoFit/>
            </a:bodyPr>
            <a:lstStyle/>
            <a:p>
              <a:pPr algn="ctr">
                <a:lnSpc>
                  <a:spcPct val="90000"/>
                </a:lnSpc>
              </a:pPr>
              <a:r>
                <a:rPr lang="ru-RU" sz="1100" dirty="0">
                  <a:solidFill>
                    <a:srgbClr val="707980"/>
                  </a:solidFill>
                </a:rPr>
                <a:t>Процентный платеж </a:t>
              </a:r>
              <a:r>
                <a:rPr lang="en-US" sz="1100" dirty="0" smtClean="0">
                  <a:solidFill>
                    <a:srgbClr val="707980"/>
                  </a:solidFill>
                </a:rPr>
                <a:t>2</a:t>
              </a:r>
              <a:endParaRPr lang="ru-RU" sz="1100" dirty="0">
                <a:solidFill>
                  <a:srgbClr val="707980"/>
                </a:solidFill>
              </a:endParaRPr>
            </a:p>
          </p:txBody>
        </p:sp>
        <p:sp>
          <p:nvSpPr>
            <p:cNvPr id="37" name="Прямоугольник 68"/>
            <p:cNvSpPr/>
            <p:nvPr/>
          </p:nvSpPr>
          <p:spPr>
            <a:xfrm>
              <a:off x="10932786" y="5680211"/>
              <a:ext cx="963940" cy="308931"/>
            </a:xfrm>
            <a:prstGeom prst="rect">
              <a:avLst/>
            </a:prstGeom>
            <a:noFill/>
          </p:spPr>
          <p:txBody>
            <a:bodyPr wrap="square" lIns="0" tIns="0" rIns="0" bIns="0" rtlCol="0" anchor="t">
              <a:spAutoFit/>
            </a:bodyPr>
            <a:lstStyle/>
            <a:p>
              <a:pPr algn="ctr">
                <a:lnSpc>
                  <a:spcPct val="90000"/>
                </a:lnSpc>
              </a:pPr>
              <a:r>
                <a:rPr lang="ru-RU" sz="1100" dirty="0">
                  <a:solidFill>
                    <a:srgbClr val="707980"/>
                  </a:solidFill>
                </a:rPr>
                <a:t>Процентный платеж </a:t>
              </a:r>
              <a:r>
                <a:rPr lang="en-US" sz="1100" dirty="0" smtClean="0">
                  <a:solidFill>
                    <a:srgbClr val="707980"/>
                  </a:solidFill>
                </a:rPr>
                <a:t>3</a:t>
              </a:r>
              <a:endParaRPr lang="ru-RU" sz="1100" dirty="0">
                <a:solidFill>
                  <a:srgbClr val="707980"/>
                </a:solidFill>
              </a:endParaRPr>
            </a:p>
          </p:txBody>
        </p:sp>
        <p:cxnSp>
          <p:nvCxnSpPr>
            <p:cNvPr id="39" name="Прямая соединительная линия 61"/>
            <p:cNvCxnSpPr/>
            <p:nvPr/>
          </p:nvCxnSpPr>
          <p:spPr>
            <a:xfrm flipH="1">
              <a:off x="6315606" y="2454313"/>
              <a:ext cx="5099151" cy="0"/>
            </a:xfrm>
            <a:prstGeom prst="line">
              <a:avLst/>
            </a:prstGeom>
            <a:noFill/>
            <a:ln w="6350" cap="flat" cmpd="sng" algn="ctr">
              <a:solidFill>
                <a:srgbClr val="707980"/>
              </a:solidFill>
              <a:prstDash val="solid"/>
            </a:ln>
            <a:effectLst/>
          </p:spPr>
        </p:cxnSp>
        <p:sp>
          <p:nvSpPr>
            <p:cNvPr id="41" name="Прямоугольник 79"/>
            <p:cNvSpPr/>
            <p:nvPr/>
          </p:nvSpPr>
          <p:spPr>
            <a:xfrm>
              <a:off x="8935333" y="3298319"/>
              <a:ext cx="2351410" cy="152349"/>
            </a:xfrm>
            <a:prstGeom prst="rect">
              <a:avLst/>
            </a:prstGeom>
            <a:noFill/>
          </p:spPr>
          <p:txBody>
            <a:bodyPr wrap="square" lIns="0" tIns="0" rIns="0" bIns="0" rtlCol="0" anchor="t">
              <a:spAutoFit/>
            </a:bodyPr>
            <a:lstStyle/>
            <a:p>
              <a:pPr algn="ctr">
                <a:lnSpc>
                  <a:spcPct val="90000"/>
                </a:lnSpc>
              </a:pPr>
              <a:r>
                <a:rPr lang="ru-RU" sz="1100" dirty="0">
                  <a:solidFill>
                    <a:srgbClr val="707980"/>
                  </a:solidFill>
                </a:rPr>
                <a:t>Уровень </a:t>
              </a:r>
              <a:r>
                <a:rPr lang="ru-RU" sz="1100" dirty="0" smtClean="0">
                  <a:solidFill>
                    <a:srgbClr val="707980"/>
                  </a:solidFill>
                </a:rPr>
                <a:t>хеджирования </a:t>
              </a:r>
              <a:r>
                <a:rPr lang="ru-RU" sz="1100" dirty="0">
                  <a:solidFill>
                    <a:srgbClr val="707980"/>
                  </a:solidFill>
                </a:rPr>
                <a:t>10%</a:t>
              </a:r>
            </a:p>
          </p:txBody>
        </p:sp>
        <p:sp>
          <p:nvSpPr>
            <p:cNvPr id="42" name="Прямоугольник 79"/>
            <p:cNvSpPr/>
            <p:nvPr/>
          </p:nvSpPr>
          <p:spPr>
            <a:xfrm>
              <a:off x="6192895" y="4542635"/>
              <a:ext cx="2351410" cy="194656"/>
            </a:xfrm>
            <a:prstGeom prst="rect">
              <a:avLst/>
            </a:prstGeom>
            <a:noFill/>
          </p:spPr>
          <p:txBody>
            <a:bodyPr wrap="square" lIns="0" tIns="0" rIns="0" bIns="0" rtlCol="0" anchor="t">
              <a:spAutoFit/>
            </a:bodyPr>
            <a:lstStyle/>
            <a:p>
              <a:pPr algn="ctr">
                <a:lnSpc>
                  <a:spcPct val="90000"/>
                </a:lnSpc>
              </a:pPr>
              <a:r>
                <a:rPr lang="ru-RU" sz="1100" dirty="0">
                  <a:solidFill>
                    <a:srgbClr val="707980"/>
                  </a:solidFill>
                </a:rPr>
                <a:t>Уровень участия 7%</a:t>
              </a:r>
            </a:p>
          </p:txBody>
        </p:sp>
        <p:sp>
          <p:nvSpPr>
            <p:cNvPr id="40" name="Прямоугольник 79"/>
            <p:cNvSpPr/>
            <p:nvPr/>
          </p:nvSpPr>
          <p:spPr>
            <a:xfrm>
              <a:off x="8425413" y="2148734"/>
              <a:ext cx="2351410" cy="194656"/>
            </a:xfrm>
            <a:prstGeom prst="rect">
              <a:avLst/>
            </a:prstGeom>
            <a:noFill/>
          </p:spPr>
          <p:txBody>
            <a:bodyPr wrap="square" lIns="0" tIns="0" rIns="0" bIns="0" rtlCol="0" anchor="t">
              <a:spAutoFit/>
            </a:bodyPr>
            <a:lstStyle/>
            <a:p>
              <a:pPr algn="ctr">
                <a:lnSpc>
                  <a:spcPct val="90000"/>
                </a:lnSpc>
              </a:pPr>
              <a:r>
                <a:rPr lang="ru-RU" sz="1100" dirty="0">
                  <a:solidFill>
                    <a:srgbClr val="707980"/>
                  </a:solidFill>
                </a:rPr>
                <a:t>Уровень ограничения 17%</a:t>
              </a:r>
            </a:p>
          </p:txBody>
        </p:sp>
        <p:grpSp>
          <p:nvGrpSpPr>
            <p:cNvPr id="68" name="Group 67"/>
            <p:cNvGrpSpPr/>
            <p:nvPr/>
          </p:nvGrpSpPr>
          <p:grpSpPr>
            <a:xfrm>
              <a:off x="6886754" y="2013640"/>
              <a:ext cx="4531117" cy="3428019"/>
              <a:chOff x="6989763" y="2011363"/>
              <a:chExt cx="4537076" cy="2757488"/>
            </a:xfrm>
          </p:grpSpPr>
          <p:sp>
            <p:nvSpPr>
              <p:cNvPr id="58" name="Freeform 34"/>
              <p:cNvSpPr>
                <a:spLocks/>
              </p:cNvSpPr>
              <p:nvPr/>
            </p:nvSpPr>
            <p:spPr bwMode="auto">
              <a:xfrm>
                <a:off x="9894888" y="4246563"/>
                <a:ext cx="604838" cy="522288"/>
              </a:xfrm>
              <a:custGeom>
                <a:avLst/>
                <a:gdLst>
                  <a:gd name="T0" fmla="*/ 179 w 179"/>
                  <a:gd name="T1" fmla="*/ 2 h 155"/>
                  <a:gd name="T2" fmla="*/ 101 w 179"/>
                  <a:gd name="T3" fmla="*/ 155 h 155"/>
                  <a:gd name="T4" fmla="*/ 0 w 179"/>
                  <a:gd name="T5" fmla="*/ 0 h 155"/>
                </a:gdLst>
                <a:ahLst/>
                <a:cxnLst>
                  <a:cxn ang="0">
                    <a:pos x="T0" y="T1"/>
                  </a:cxn>
                  <a:cxn ang="0">
                    <a:pos x="T2" y="T3"/>
                  </a:cxn>
                  <a:cxn ang="0">
                    <a:pos x="T4" y="T5"/>
                  </a:cxn>
                </a:cxnLst>
                <a:rect l="0" t="0" r="r" b="b"/>
                <a:pathLst>
                  <a:path w="179" h="155">
                    <a:moveTo>
                      <a:pt x="179" y="2"/>
                    </a:moveTo>
                    <a:cubicBezTo>
                      <a:pt x="155" y="80"/>
                      <a:pt x="131" y="155"/>
                      <a:pt x="101" y="155"/>
                    </a:cubicBezTo>
                    <a:cubicBezTo>
                      <a:pt x="71" y="155"/>
                      <a:pt x="36" y="79"/>
                      <a:pt x="0" y="0"/>
                    </a:cubicBezTo>
                  </a:path>
                </a:pathLst>
              </a:custGeom>
              <a:noFill/>
              <a:ln w="25400" cap="flat">
                <a:solidFill>
                  <a:schemeClr val="bg2">
                    <a:lumMod val="60000"/>
                    <a:lumOff val="40000"/>
                  </a:schemeClr>
                </a:solidFill>
                <a:prstDash val="sys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dirty="0"/>
              </a:p>
            </p:txBody>
          </p:sp>
          <p:sp>
            <p:nvSpPr>
              <p:cNvPr id="61" name="Freeform 37"/>
              <p:cNvSpPr>
                <a:spLocks/>
              </p:cNvSpPr>
              <p:nvPr/>
            </p:nvSpPr>
            <p:spPr bwMode="auto">
              <a:xfrm>
                <a:off x="7510463" y="2014538"/>
                <a:ext cx="1441450" cy="1300163"/>
              </a:xfrm>
              <a:custGeom>
                <a:avLst/>
                <a:gdLst>
                  <a:gd name="T0" fmla="*/ 0 w 427"/>
                  <a:gd name="T1" fmla="*/ 386 h 386"/>
                  <a:gd name="T2" fmla="*/ 67 w 427"/>
                  <a:gd name="T3" fmla="*/ 293 h 386"/>
                  <a:gd name="T4" fmla="*/ 114 w 427"/>
                  <a:gd name="T5" fmla="*/ 261 h 386"/>
                  <a:gd name="T6" fmla="*/ 141 w 427"/>
                  <a:gd name="T7" fmla="*/ 190 h 386"/>
                  <a:gd name="T8" fmla="*/ 162 w 427"/>
                  <a:gd name="T9" fmla="*/ 104 h 386"/>
                  <a:gd name="T10" fmla="*/ 185 w 427"/>
                  <a:gd name="T11" fmla="*/ 46 h 386"/>
                  <a:gd name="T12" fmla="*/ 247 w 427"/>
                  <a:gd name="T13" fmla="*/ 25 h 386"/>
                  <a:gd name="T14" fmla="*/ 279 w 427"/>
                  <a:gd name="T15" fmla="*/ 104 h 386"/>
                  <a:gd name="T16" fmla="*/ 304 w 427"/>
                  <a:gd name="T17" fmla="*/ 198 h 386"/>
                  <a:gd name="T18" fmla="*/ 342 w 427"/>
                  <a:gd name="T19" fmla="*/ 284 h 386"/>
                  <a:gd name="T20" fmla="*/ 407 w 427"/>
                  <a:gd name="T21" fmla="*/ 337 h 386"/>
                  <a:gd name="T22" fmla="*/ 427 w 427"/>
                  <a:gd name="T23" fmla="*/ 386 h 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27" h="386">
                    <a:moveTo>
                      <a:pt x="0" y="386"/>
                    </a:moveTo>
                    <a:cubicBezTo>
                      <a:pt x="23" y="351"/>
                      <a:pt x="48" y="314"/>
                      <a:pt x="67" y="293"/>
                    </a:cubicBezTo>
                    <a:cubicBezTo>
                      <a:pt x="85" y="273"/>
                      <a:pt x="102" y="280"/>
                      <a:pt x="114" y="261"/>
                    </a:cubicBezTo>
                    <a:cubicBezTo>
                      <a:pt x="126" y="243"/>
                      <a:pt x="133" y="221"/>
                      <a:pt x="141" y="190"/>
                    </a:cubicBezTo>
                    <a:cubicBezTo>
                      <a:pt x="147" y="160"/>
                      <a:pt x="154" y="130"/>
                      <a:pt x="162" y="104"/>
                    </a:cubicBezTo>
                    <a:cubicBezTo>
                      <a:pt x="169" y="80"/>
                      <a:pt x="176" y="59"/>
                      <a:pt x="185" y="46"/>
                    </a:cubicBezTo>
                    <a:cubicBezTo>
                      <a:pt x="202" y="18"/>
                      <a:pt x="227" y="0"/>
                      <a:pt x="247" y="25"/>
                    </a:cubicBezTo>
                    <a:cubicBezTo>
                      <a:pt x="258" y="39"/>
                      <a:pt x="269" y="68"/>
                      <a:pt x="279" y="104"/>
                    </a:cubicBezTo>
                    <a:cubicBezTo>
                      <a:pt x="287" y="132"/>
                      <a:pt x="296" y="165"/>
                      <a:pt x="304" y="198"/>
                    </a:cubicBezTo>
                    <a:cubicBezTo>
                      <a:pt x="314" y="228"/>
                      <a:pt x="325" y="261"/>
                      <a:pt x="342" y="284"/>
                    </a:cubicBezTo>
                    <a:cubicBezTo>
                      <a:pt x="359" y="306"/>
                      <a:pt x="393" y="322"/>
                      <a:pt x="407" y="337"/>
                    </a:cubicBezTo>
                    <a:cubicBezTo>
                      <a:pt x="420" y="353"/>
                      <a:pt x="417" y="356"/>
                      <a:pt x="427" y="386"/>
                    </a:cubicBezTo>
                  </a:path>
                </a:pathLst>
              </a:custGeom>
              <a:noFill/>
              <a:ln w="25400" cap="flat">
                <a:solidFill>
                  <a:schemeClr val="bg2">
                    <a:lumMod val="60000"/>
                    <a:lumOff val="40000"/>
                  </a:schemeClr>
                </a:solidFill>
                <a:prstDash val="sys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dirty="0"/>
              </a:p>
            </p:txBody>
          </p:sp>
          <p:sp>
            <p:nvSpPr>
              <p:cNvPr id="59" name="Freeform 35"/>
              <p:cNvSpPr>
                <a:spLocks/>
              </p:cNvSpPr>
              <p:nvPr/>
            </p:nvSpPr>
            <p:spPr bwMode="auto">
              <a:xfrm>
                <a:off x="6989763" y="3314700"/>
                <a:ext cx="520700" cy="517525"/>
              </a:xfrm>
              <a:custGeom>
                <a:avLst/>
                <a:gdLst>
                  <a:gd name="T0" fmla="*/ 154 w 154"/>
                  <a:gd name="T1" fmla="*/ 0 h 154"/>
                  <a:gd name="T2" fmla="*/ 99 w 154"/>
                  <a:gd name="T3" fmla="*/ 51 h 154"/>
                  <a:gd name="T4" fmla="*/ 42 w 154"/>
                  <a:gd name="T5" fmla="*/ 124 h 154"/>
                  <a:gd name="T6" fmla="*/ 0 w 154"/>
                  <a:gd name="T7" fmla="*/ 154 h 154"/>
                </a:gdLst>
                <a:ahLst/>
                <a:cxnLst>
                  <a:cxn ang="0">
                    <a:pos x="T0" y="T1"/>
                  </a:cxn>
                  <a:cxn ang="0">
                    <a:pos x="T2" y="T3"/>
                  </a:cxn>
                  <a:cxn ang="0">
                    <a:pos x="T4" y="T5"/>
                  </a:cxn>
                  <a:cxn ang="0">
                    <a:pos x="T6" y="T7"/>
                  </a:cxn>
                </a:cxnLst>
                <a:rect l="0" t="0" r="r" b="b"/>
                <a:pathLst>
                  <a:path w="154" h="154">
                    <a:moveTo>
                      <a:pt x="154" y="0"/>
                    </a:moveTo>
                    <a:cubicBezTo>
                      <a:pt x="135" y="39"/>
                      <a:pt x="120" y="28"/>
                      <a:pt x="99" y="51"/>
                    </a:cubicBezTo>
                    <a:cubicBezTo>
                      <a:pt x="78" y="74"/>
                      <a:pt x="74" y="130"/>
                      <a:pt x="42" y="124"/>
                    </a:cubicBezTo>
                    <a:cubicBezTo>
                      <a:pt x="27" y="142"/>
                      <a:pt x="8" y="144"/>
                      <a:pt x="0" y="154"/>
                    </a:cubicBezTo>
                  </a:path>
                </a:pathLst>
              </a:custGeom>
              <a:noFill/>
              <a:ln w="28575" cap="flat">
                <a:solidFill>
                  <a:schemeClr val="accent3">
                    <a:lumMod val="7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dirty="0"/>
              </a:p>
            </p:txBody>
          </p:sp>
          <p:sp>
            <p:nvSpPr>
              <p:cNvPr id="60" name="Freeform 36"/>
              <p:cNvSpPr>
                <a:spLocks/>
              </p:cNvSpPr>
              <p:nvPr/>
            </p:nvSpPr>
            <p:spPr bwMode="auto">
              <a:xfrm>
                <a:off x="10499726" y="3711575"/>
                <a:ext cx="1027113" cy="541338"/>
              </a:xfrm>
              <a:custGeom>
                <a:avLst/>
                <a:gdLst>
                  <a:gd name="T0" fmla="*/ 0 w 304"/>
                  <a:gd name="T1" fmla="*/ 161 h 161"/>
                  <a:gd name="T2" fmla="*/ 39 w 304"/>
                  <a:gd name="T3" fmla="*/ 105 h 161"/>
                  <a:gd name="T4" fmla="*/ 136 w 304"/>
                  <a:gd name="T5" fmla="*/ 38 h 161"/>
                  <a:gd name="T6" fmla="*/ 241 w 304"/>
                  <a:gd name="T7" fmla="*/ 20 h 161"/>
                  <a:gd name="T8" fmla="*/ 304 w 304"/>
                  <a:gd name="T9" fmla="*/ 0 h 161"/>
                </a:gdLst>
                <a:ahLst/>
                <a:cxnLst>
                  <a:cxn ang="0">
                    <a:pos x="T0" y="T1"/>
                  </a:cxn>
                  <a:cxn ang="0">
                    <a:pos x="T2" y="T3"/>
                  </a:cxn>
                  <a:cxn ang="0">
                    <a:pos x="T4" y="T5"/>
                  </a:cxn>
                  <a:cxn ang="0">
                    <a:pos x="T6" y="T7"/>
                  </a:cxn>
                  <a:cxn ang="0">
                    <a:pos x="T8" y="T9"/>
                  </a:cxn>
                </a:cxnLst>
                <a:rect l="0" t="0" r="r" b="b"/>
                <a:pathLst>
                  <a:path w="304" h="161">
                    <a:moveTo>
                      <a:pt x="0" y="161"/>
                    </a:moveTo>
                    <a:cubicBezTo>
                      <a:pt x="7" y="144"/>
                      <a:pt x="16" y="126"/>
                      <a:pt x="39" y="105"/>
                    </a:cubicBezTo>
                    <a:cubicBezTo>
                      <a:pt x="61" y="85"/>
                      <a:pt x="102" y="53"/>
                      <a:pt x="136" y="38"/>
                    </a:cubicBezTo>
                    <a:cubicBezTo>
                      <a:pt x="169" y="24"/>
                      <a:pt x="213" y="27"/>
                      <a:pt x="241" y="20"/>
                    </a:cubicBezTo>
                    <a:cubicBezTo>
                      <a:pt x="269" y="14"/>
                      <a:pt x="287" y="7"/>
                      <a:pt x="304" y="0"/>
                    </a:cubicBezTo>
                  </a:path>
                </a:pathLst>
              </a:custGeom>
              <a:noFill/>
              <a:ln w="28575" cap="flat">
                <a:solidFill>
                  <a:schemeClr val="accent3">
                    <a:lumMod val="7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dirty="0"/>
              </a:p>
            </p:txBody>
          </p:sp>
          <p:sp>
            <p:nvSpPr>
              <p:cNvPr id="62" name="Freeform 38"/>
              <p:cNvSpPr>
                <a:spLocks/>
              </p:cNvSpPr>
              <p:nvPr/>
            </p:nvSpPr>
            <p:spPr bwMode="auto">
              <a:xfrm>
                <a:off x="8058151" y="2011363"/>
                <a:ext cx="395288" cy="349250"/>
              </a:xfrm>
              <a:custGeom>
                <a:avLst/>
                <a:gdLst>
                  <a:gd name="T0" fmla="*/ 0 w 117"/>
                  <a:gd name="T1" fmla="*/ 104 h 104"/>
                  <a:gd name="T2" fmla="*/ 23 w 117"/>
                  <a:gd name="T3" fmla="*/ 46 h 104"/>
                  <a:gd name="T4" fmla="*/ 85 w 117"/>
                  <a:gd name="T5" fmla="*/ 26 h 104"/>
                  <a:gd name="T6" fmla="*/ 117 w 117"/>
                  <a:gd name="T7" fmla="*/ 104 h 104"/>
                </a:gdLst>
                <a:ahLst/>
                <a:cxnLst>
                  <a:cxn ang="0">
                    <a:pos x="T0" y="T1"/>
                  </a:cxn>
                  <a:cxn ang="0">
                    <a:pos x="T2" y="T3"/>
                  </a:cxn>
                  <a:cxn ang="0">
                    <a:pos x="T4" y="T5"/>
                  </a:cxn>
                  <a:cxn ang="0">
                    <a:pos x="T6" y="T7"/>
                  </a:cxn>
                </a:cxnLst>
                <a:rect l="0" t="0" r="r" b="b"/>
                <a:pathLst>
                  <a:path w="117" h="104">
                    <a:moveTo>
                      <a:pt x="0" y="104"/>
                    </a:moveTo>
                    <a:cubicBezTo>
                      <a:pt x="7" y="80"/>
                      <a:pt x="14" y="59"/>
                      <a:pt x="23" y="46"/>
                    </a:cubicBezTo>
                    <a:cubicBezTo>
                      <a:pt x="40" y="19"/>
                      <a:pt x="66" y="0"/>
                      <a:pt x="85" y="26"/>
                    </a:cubicBezTo>
                    <a:cubicBezTo>
                      <a:pt x="96" y="40"/>
                      <a:pt x="107" y="69"/>
                      <a:pt x="117" y="104"/>
                    </a:cubicBezTo>
                  </a:path>
                </a:pathLst>
              </a:custGeom>
              <a:noFill/>
              <a:ln w="28575" cap="flat">
                <a:solidFill>
                  <a:schemeClr val="accent3">
                    <a:lumMod val="7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dirty="0"/>
              </a:p>
            </p:txBody>
          </p:sp>
          <p:sp>
            <p:nvSpPr>
              <p:cNvPr id="63" name="Line 39"/>
              <p:cNvSpPr>
                <a:spLocks noChangeShapeType="1"/>
              </p:cNvSpPr>
              <p:nvPr/>
            </p:nvSpPr>
            <p:spPr bwMode="auto">
              <a:xfrm flipH="1">
                <a:off x="9894888" y="4252913"/>
                <a:ext cx="604838" cy="0"/>
              </a:xfrm>
              <a:prstGeom prst="line">
                <a:avLst/>
              </a:prstGeom>
              <a:noFill/>
              <a:ln w="28575" cap="flat">
                <a:solidFill>
                  <a:schemeClr val="accent3">
                    <a:lumMod val="75000"/>
                  </a:schemeClr>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dirty="0"/>
              </a:p>
            </p:txBody>
          </p:sp>
          <p:sp>
            <p:nvSpPr>
              <p:cNvPr id="64" name="Line 40"/>
              <p:cNvSpPr>
                <a:spLocks noChangeShapeType="1"/>
              </p:cNvSpPr>
              <p:nvPr/>
            </p:nvSpPr>
            <p:spPr bwMode="auto">
              <a:xfrm flipH="1">
                <a:off x="7510463" y="3314700"/>
                <a:ext cx="533400" cy="0"/>
              </a:xfrm>
              <a:prstGeom prst="line">
                <a:avLst/>
              </a:prstGeom>
              <a:noFill/>
              <a:ln w="28575" cap="flat">
                <a:solidFill>
                  <a:schemeClr val="accent3">
                    <a:lumMod val="75000"/>
                  </a:schemeClr>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dirty="0"/>
              </a:p>
            </p:txBody>
          </p:sp>
          <p:sp>
            <p:nvSpPr>
              <p:cNvPr id="65" name="Line 41"/>
              <p:cNvSpPr>
                <a:spLocks noChangeShapeType="1"/>
              </p:cNvSpPr>
              <p:nvPr/>
            </p:nvSpPr>
            <p:spPr bwMode="auto">
              <a:xfrm flipH="1">
                <a:off x="8469313" y="3314700"/>
                <a:ext cx="482600" cy="0"/>
              </a:xfrm>
              <a:prstGeom prst="line">
                <a:avLst/>
              </a:prstGeom>
              <a:noFill/>
              <a:ln w="28575" cap="flat">
                <a:solidFill>
                  <a:schemeClr val="accent3">
                    <a:lumMod val="75000"/>
                  </a:schemeClr>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ru-RU" dirty="0"/>
              </a:p>
            </p:txBody>
          </p:sp>
          <p:sp>
            <p:nvSpPr>
              <p:cNvPr id="66" name="Freeform 42"/>
              <p:cNvSpPr>
                <a:spLocks/>
              </p:cNvSpPr>
              <p:nvPr/>
            </p:nvSpPr>
            <p:spPr bwMode="auto">
              <a:xfrm>
                <a:off x="8951913" y="3314700"/>
                <a:ext cx="942975" cy="931863"/>
              </a:xfrm>
              <a:custGeom>
                <a:avLst/>
                <a:gdLst>
                  <a:gd name="T0" fmla="*/ 0 w 279"/>
                  <a:gd name="T1" fmla="*/ 0 h 277"/>
                  <a:gd name="T2" fmla="*/ 75 w 279"/>
                  <a:gd name="T3" fmla="*/ 142 h 277"/>
                  <a:gd name="T4" fmla="*/ 193 w 279"/>
                  <a:gd name="T5" fmla="*/ 198 h 277"/>
                  <a:gd name="T6" fmla="*/ 279 w 279"/>
                  <a:gd name="T7" fmla="*/ 277 h 277"/>
                </a:gdLst>
                <a:ahLst/>
                <a:cxnLst>
                  <a:cxn ang="0">
                    <a:pos x="T0" y="T1"/>
                  </a:cxn>
                  <a:cxn ang="0">
                    <a:pos x="T2" y="T3"/>
                  </a:cxn>
                  <a:cxn ang="0">
                    <a:pos x="T4" y="T5"/>
                  </a:cxn>
                  <a:cxn ang="0">
                    <a:pos x="T6" y="T7"/>
                  </a:cxn>
                </a:cxnLst>
                <a:rect l="0" t="0" r="r" b="b"/>
                <a:pathLst>
                  <a:path w="279" h="277">
                    <a:moveTo>
                      <a:pt x="0" y="0"/>
                    </a:moveTo>
                    <a:cubicBezTo>
                      <a:pt x="21" y="53"/>
                      <a:pt x="43" y="110"/>
                      <a:pt x="75" y="142"/>
                    </a:cubicBezTo>
                    <a:cubicBezTo>
                      <a:pt x="107" y="175"/>
                      <a:pt x="159" y="175"/>
                      <a:pt x="193" y="198"/>
                    </a:cubicBezTo>
                    <a:cubicBezTo>
                      <a:pt x="226" y="220"/>
                      <a:pt x="253" y="249"/>
                      <a:pt x="279" y="277"/>
                    </a:cubicBezTo>
                  </a:path>
                </a:pathLst>
              </a:custGeom>
              <a:noFill/>
              <a:ln w="28575" cap="flat">
                <a:solidFill>
                  <a:schemeClr val="accent3">
                    <a:lumMod val="7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dirty="0"/>
              </a:p>
            </p:txBody>
          </p:sp>
        </p:grpSp>
        <p:cxnSp>
          <p:nvCxnSpPr>
            <p:cNvPr id="33" name="Прямая соединительная линия 64"/>
            <p:cNvCxnSpPr/>
            <p:nvPr/>
          </p:nvCxnSpPr>
          <p:spPr>
            <a:xfrm flipH="1" flipV="1">
              <a:off x="9786146" y="4792368"/>
              <a:ext cx="7181" cy="806660"/>
            </a:xfrm>
            <a:prstGeom prst="line">
              <a:avLst/>
            </a:prstGeom>
            <a:noFill/>
            <a:ln w="12700" cap="rnd" cmpd="sng" algn="ctr">
              <a:solidFill>
                <a:schemeClr val="tx1"/>
              </a:solidFill>
              <a:prstDash val="sysDash"/>
              <a:headEnd type="oval"/>
              <a:tailEnd type="oval"/>
            </a:ln>
            <a:effectLst/>
          </p:spPr>
        </p:cxnSp>
        <p:cxnSp>
          <p:nvCxnSpPr>
            <p:cNvPr id="34" name="Прямая соединительная линия 65"/>
            <p:cNvCxnSpPr/>
            <p:nvPr/>
          </p:nvCxnSpPr>
          <p:spPr>
            <a:xfrm flipH="1" flipV="1">
              <a:off x="11415983" y="4118435"/>
              <a:ext cx="1189" cy="1480591"/>
            </a:xfrm>
            <a:prstGeom prst="line">
              <a:avLst/>
            </a:prstGeom>
            <a:noFill/>
            <a:ln w="12700" cap="rnd" cmpd="sng" algn="ctr">
              <a:solidFill>
                <a:schemeClr val="tx1"/>
              </a:solidFill>
              <a:prstDash val="sysDash"/>
              <a:headEnd type="oval"/>
              <a:tailEnd type="oval"/>
            </a:ln>
            <a:effectLst/>
          </p:spPr>
        </p:cxnSp>
        <p:cxnSp>
          <p:nvCxnSpPr>
            <p:cNvPr id="43" name="Прямая соединительная линия 63"/>
            <p:cNvCxnSpPr>
              <a:endCxn id="38" idx="1"/>
            </p:cNvCxnSpPr>
            <p:nvPr/>
          </p:nvCxnSpPr>
          <p:spPr>
            <a:xfrm flipH="1" flipV="1">
              <a:off x="8058818" y="2122016"/>
              <a:ext cx="0" cy="3477012"/>
            </a:xfrm>
            <a:prstGeom prst="line">
              <a:avLst/>
            </a:prstGeom>
            <a:noFill/>
            <a:ln w="12700" cap="rnd" cmpd="sng" algn="ctr">
              <a:solidFill>
                <a:schemeClr val="tx1"/>
              </a:solidFill>
              <a:prstDash val="sysDash"/>
              <a:headEnd type="oval"/>
              <a:tailEnd type="oval"/>
            </a:ln>
            <a:effectLst/>
          </p:spPr>
        </p:cxnSp>
        <p:sp>
          <p:nvSpPr>
            <p:cNvPr id="78" name="Freeform 65"/>
            <p:cNvSpPr>
              <a:spLocks/>
            </p:cNvSpPr>
            <p:nvPr/>
          </p:nvSpPr>
          <p:spPr bwMode="auto">
            <a:xfrm>
              <a:off x="6884987" y="1898651"/>
              <a:ext cx="4542234" cy="2736850"/>
            </a:xfrm>
            <a:custGeom>
              <a:avLst/>
              <a:gdLst>
                <a:gd name="T0" fmla="*/ 0 w 1343"/>
                <a:gd name="T1" fmla="*/ 520 h 652"/>
                <a:gd name="T2" fmla="*/ 11 w 1343"/>
                <a:gd name="T3" fmla="*/ 512 h 652"/>
                <a:gd name="T4" fmla="*/ 26 w 1343"/>
                <a:gd name="T5" fmla="*/ 493 h 652"/>
                <a:gd name="T6" fmla="*/ 38 w 1343"/>
                <a:gd name="T7" fmla="*/ 495 h 652"/>
                <a:gd name="T8" fmla="*/ 44 w 1343"/>
                <a:gd name="T9" fmla="*/ 482 h 652"/>
                <a:gd name="T10" fmla="*/ 70 w 1343"/>
                <a:gd name="T11" fmla="*/ 437 h 652"/>
                <a:gd name="T12" fmla="*/ 103 w 1343"/>
                <a:gd name="T13" fmla="*/ 412 h 652"/>
                <a:gd name="T14" fmla="*/ 118 w 1343"/>
                <a:gd name="T15" fmla="*/ 396 h 652"/>
                <a:gd name="T16" fmla="*/ 119 w 1343"/>
                <a:gd name="T17" fmla="*/ 393 h 652"/>
                <a:gd name="T18" fmla="*/ 121 w 1343"/>
                <a:gd name="T19" fmla="*/ 391 h 652"/>
                <a:gd name="T20" fmla="*/ 191 w 1343"/>
                <a:gd name="T21" fmla="*/ 293 h 652"/>
                <a:gd name="T22" fmla="*/ 232 w 1343"/>
                <a:gd name="T23" fmla="*/ 267 h 652"/>
                <a:gd name="T24" fmla="*/ 235 w 1343"/>
                <a:gd name="T25" fmla="*/ 265 h 652"/>
                <a:gd name="T26" fmla="*/ 256 w 1343"/>
                <a:gd name="T27" fmla="*/ 208 h 652"/>
                <a:gd name="T28" fmla="*/ 256 w 1343"/>
                <a:gd name="T29" fmla="*/ 206 h 652"/>
                <a:gd name="T30" fmla="*/ 277 w 1343"/>
                <a:gd name="T31" fmla="*/ 120 h 652"/>
                <a:gd name="T32" fmla="*/ 305 w 1343"/>
                <a:gd name="T33" fmla="*/ 51 h 652"/>
                <a:gd name="T34" fmla="*/ 380 w 1343"/>
                <a:gd name="T35" fmla="*/ 0 h 652"/>
                <a:gd name="T36" fmla="*/ 433 w 1343"/>
                <a:gd name="T37" fmla="*/ 28 h 652"/>
                <a:gd name="T38" fmla="*/ 472 w 1343"/>
                <a:gd name="T39" fmla="*/ 120 h 652"/>
                <a:gd name="T40" fmla="*/ 496 w 1343"/>
                <a:gd name="T41" fmla="*/ 214 h 652"/>
                <a:gd name="T42" fmla="*/ 498 w 1343"/>
                <a:gd name="T43" fmla="*/ 220 h 652"/>
                <a:gd name="T44" fmla="*/ 528 w 1343"/>
                <a:gd name="T45" fmla="*/ 287 h 652"/>
                <a:gd name="T46" fmla="*/ 558 w 1343"/>
                <a:gd name="T47" fmla="*/ 311 h 652"/>
                <a:gd name="T48" fmla="*/ 591 w 1343"/>
                <a:gd name="T49" fmla="*/ 339 h 652"/>
                <a:gd name="T50" fmla="*/ 613 w 1343"/>
                <a:gd name="T51" fmla="*/ 381 h 652"/>
                <a:gd name="T52" fmla="*/ 618 w 1343"/>
                <a:gd name="T53" fmla="*/ 399 h 652"/>
                <a:gd name="T54" fmla="*/ 619 w 1343"/>
                <a:gd name="T55" fmla="*/ 401 h 652"/>
                <a:gd name="T56" fmla="*/ 684 w 1343"/>
                <a:gd name="T57" fmla="*/ 527 h 652"/>
                <a:gd name="T58" fmla="*/ 736 w 1343"/>
                <a:gd name="T59" fmla="*/ 552 h 652"/>
                <a:gd name="T60" fmla="*/ 796 w 1343"/>
                <a:gd name="T61" fmla="*/ 577 h 652"/>
                <a:gd name="T62" fmla="*/ 879 w 1343"/>
                <a:gd name="T63" fmla="*/ 652 h 652"/>
                <a:gd name="T64" fmla="*/ 1014 w 1343"/>
                <a:gd name="T65" fmla="*/ 652 h 652"/>
                <a:gd name="T66" fmla="*/ 1051 w 1343"/>
                <a:gd name="T67" fmla="*/ 607 h 652"/>
                <a:gd name="T68" fmla="*/ 1159 w 1343"/>
                <a:gd name="T69" fmla="*/ 532 h 652"/>
                <a:gd name="T70" fmla="*/ 1240 w 1343"/>
                <a:gd name="T71" fmla="*/ 516 h 652"/>
                <a:gd name="T72" fmla="*/ 1271 w 1343"/>
                <a:gd name="T73" fmla="*/ 512 h 652"/>
                <a:gd name="T74" fmla="*/ 1328 w 1343"/>
                <a:gd name="T75" fmla="*/ 494 h 652"/>
                <a:gd name="T76" fmla="*/ 1343 w 1343"/>
                <a:gd name="T77" fmla="*/ 488 h 6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343" h="652">
                  <a:moveTo>
                    <a:pt x="0" y="520"/>
                  </a:moveTo>
                  <a:cubicBezTo>
                    <a:pt x="5" y="517"/>
                    <a:pt x="9" y="515"/>
                    <a:pt x="11" y="512"/>
                  </a:cubicBezTo>
                  <a:cubicBezTo>
                    <a:pt x="26" y="493"/>
                    <a:pt x="26" y="493"/>
                    <a:pt x="26" y="493"/>
                  </a:cubicBezTo>
                  <a:cubicBezTo>
                    <a:pt x="38" y="495"/>
                    <a:pt x="38" y="495"/>
                    <a:pt x="38" y="495"/>
                  </a:cubicBezTo>
                  <a:cubicBezTo>
                    <a:pt x="40" y="491"/>
                    <a:pt x="42" y="486"/>
                    <a:pt x="44" y="482"/>
                  </a:cubicBezTo>
                  <a:cubicBezTo>
                    <a:pt x="50" y="467"/>
                    <a:pt x="57" y="450"/>
                    <a:pt x="70" y="437"/>
                  </a:cubicBezTo>
                  <a:cubicBezTo>
                    <a:pt x="83" y="423"/>
                    <a:pt x="95" y="416"/>
                    <a:pt x="103" y="412"/>
                  </a:cubicBezTo>
                  <a:cubicBezTo>
                    <a:pt x="111" y="408"/>
                    <a:pt x="112" y="407"/>
                    <a:pt x="118" y="396"/>
                  </a:cubicBezTo>
                  <a:cubicBezTo>
                    <a:pt x="119" y="393"/>
                    <a:pt x="119" y="393"/>
                    <a:pt x="119" y="393"/>
                  </a:cubicBezTo>
                  <a:cubicBezTo>
                    <a:pt x="121" y="391"/>
                    <a:pt x="121" y="391"/>
                    <a:pt x="121" y="391"/>
                  </a:cubicBezTo>
                  <a:cubicBezTo>
                    <a:pt x="153" y="342"/>
                    <a:pt x="175" y="312"/>
                    <a:pt x="191" y="293"/>
                  </a:cubicBezTo>
                  <a:cubicBezTo>
                    <a:pt x="207" y="277"/>
                    <a:pt x="222" y="270"/>
                    <a:pt x="232" y="267"/>
                  </a:cubicBezTo>
                  <a:cubicBezTo>
                    <a:pt x="233" y="266"/>
                    <a:pt x="234" y="266"/>
                    <a:pt x="235" y="265"/>
                  </a:cubicBezTo>
                  <a:cubicBezTo>
                    <a:pt x="243" y="253"/>
                    <a:pt x="249" y="236"/>
                    <a:pt x="256" y="208"/>
                  </a:cubicBezTo>
                  <a:cubicBezTo>
                    <a:pt x="256" y="206"/>
                    <a:pt x="256" y="206"/>
                    <a:pt x="256" y="206"/>
                  </a:cubicBezTo>
                  <a:cubicBezTo>
                    <a:pt x="263" y="176"/>
                    <a:pt x="270" y="146"/>
                    <a:pt x="277" y="120"/>
                  </a:cubicBezTo>
                  <a:cubicBezTo>
                    <a:pt x="286" y="88"/>
                    <a:pt x="295" y="67"/>
                    <a:pt x="305" y="51"/>
                  </a:cubicBezTo>
                  <a:cubicBezTo>
                    <a:pt x="327" y="18"/>
                    <a:pt x="353" y="0"/>
                    <a:pt x="380" y="0"/>
                  </a:cubicBezTo>
                  <a:cubicBezTo>
                    <a:pt x="400" y="0"/>
                    <a:pt x="419" y="10"/>
                    <a:pt x="433" y="28"/>
                  </a:cubicBezTo>
                  <a:cubicBezTo>
                    <a:pt x="446" y="45"/>
                    <a:pt x="458" y="72"/>
                    <a:pt x="472" y="120"/>
                  </a:cubicBezTo>
                  <a:cubicBezTo>
                    <a:pt x="480" y="149"/>
                    <a:pt x="489" y="183"/>
                    <a:pt x="496" y="214"/>
                  </a:cubicBezTo>
                  <a:cubicBezTo>
                    <a:pt x="498" y="220"/>
                    <a:pt x="498" y="220"/>
                    <a:pt x="498" y="220"/>
                  </a:cubicBezTo>
                  <a:cubicBezTo>
                    <a:pt x="507" y="245"/>
                    <a:pt x="516" y="271"/>
                    <a:pt x="528" y="287"/>
                  </a:cubicBezTo>
                  <a:cubicBezTo>
                    <a:pt x="534" y="294"/>
                    <a:pt x="547" y="303"/>
                    <a:pt x="558" y="311"/>
                  </a:cubicBezTo>
                  <a:cubicBezTo>
                    <a:pt x="570" y="320"/>
                    <a:pt x="582" y="328"/>
                    <a:pt x="591" y="339"/>
                  </a:cubicBezTo>
                  <a:cubicBezTo>
                    <a:pt x="605" y="355"/>
                    <a:pt x="608" y="366"/>
                    <a:pt x="613" y="381"/>
                  </a:cubicBezTo>
                  <a:cubicBezTo>
                    <a:pt x="614" y="386"/>
                    <a:pt x="616" y="392"/>
                    <a:pt x="618" y="399"/>
                  </a:cubicBezTo>
                  <a:cubicBezTo>
                    <a:pt x="619" y="401"/>
                    <a:pt x="619" y="401"/>
                    <a:pt x="619" y="401"/>
                  </a:cubicBezTo>
                  <a:cubicBezTo>
                    <a:pt x="638" y="450"/>
                    <a:pt x="659" y="501"/>
                    <a:pt x="684" y="527"/>
                  </a:cubicBezTo>
                  <a:cubicBezTo>
                    <a:pt x="696" y="539"/>
                    <a:pt x="716" y="545"/>
                    <a:pt x="736" y="552"/>
                  </a:cubicBezTo>
                  <a:cubicBezTo>
                    <a:pt x="756" y="558"/>
                    <a:pt x="777" y="565"/>
                    <a:pt x="796" y="577"/>
                  </a:cubicBezTo>
                  <a:cubicBezTo>
                    <a:pt x="829" y="600"/>
                    <a:pt x="854" y="626"/>
                    <a:pt x="879" y="652"/>
                  </a:cubicBezTo>
                  <a:cubicBezTo>
                    <a:pt x="1014" y="652"/>
                    <a:pt x="1014" y="652"/>
                    <a:pt x="1014" y="652"/>
                  </a:cubicBezTo>
                  <a:cubicBezTo>
                    <a:pt x="1022" y="638"/>
                    <a:pt x="1033" y="622"/>
                    <a:pt x="1051" y="607"/>
                  </a:cubicBezTo>
                  <a:cubicBezTo>
                    <a:pt x="1065" y="594"/>
                    <a:pt x="1114" y="551"/>
                    <a:pt x="1159" y="532"/>
                  </a:cubicBezTo>
                  <a:cubicBezTo>
                    <a:pt x="1186" y="521"/>
                    <a:pt x="1215" y="519"/>
                    <a:pt x="1240" y="516"/>
                  </a:cubicBezTo>
                  <a:cubicBezTo>
                    <a:pt x="1252" y="515"/>
                    <a:pt x="1263" y="514"/>
                    <a:pt x="1271" y="512"/>
                  </a:cubicBezTo>
                  <a:cubicBezTo>
                    <a:pt x="1296" y="507"/>
                    <a:pt x="1311" y="500"/>
                    <a:pt x="1328" y="494"/>
                  </a:cubicBezTo>
                  <a:cubicBezTo>
                    <a:pt x="1343" y="488"/>
                    <a:pt x="1343" y="488"/>
                    <a:pt x="1343" y="488"/>
                  </a:cubicBezTo>
                </a:path>
              </a:pathLst>
            </a:custGeom>
            <a:noFill/>
            <a:ln w="6350" cap="flat">
              <a:solidFill>
                <a:srgbClr val="4EA5A7"/>
              </a:solidFill>
              <a:prstDash val="sys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dirty="0"/>
            </a:p>
          </p:txBody>
        </p:sp>
      </p:grpSp>
    </p:spTree>
    <p:extLst>
      <p:ext uri="{BB962C8B-B14F-4D97-AF65-F5344CB8AC3E}">
        <p14:creationId xmlns:p14="http://schemas.microsoft.com/office/powerpoint/2010/main" val="77712852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Object 4" hidden="1"/>
          <p:cNvGraphicFramePr>
            <a:graphicFrameLocks noChangeAspect="1"/>
          </p:cNvGraphicFramePr>
          <p:nvPr>
            <p:custDataLst>
              <p:tags r:id="rId2"/>
            </p:custDataLst>
            <p:extLst>
              <p:ext uri="{D42A27DB-BD31-4B8C-83A1-F6EECF244321}">
                <p14:modId xmlns:p14="http://schemas.microsoft.com/office/powerpoint/2010/main" val="686184115"/>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spid="_x0000_s66581" name="think-cell Slide" r:id="rId4" imgW="384" imgH="385" progId="TCLayout.ActiveDocument.1">
                  <p:embed/>
                </p:oleObj>
              </mc:Choice>
              <mc:Fallback>
                <p:oleObj name="think-cell Slide" r:id="rId4" imgW="384" imgH="385" progId="TCLayout.ActiveDocument.1">
                  <p:embed/>
                  <p:pic>
                    <p:nvPicPr>
                      <p:cNvPr id="5" name="Object 4" hidden="1"/>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Title 1"/>
          <p:cNvSpPr>
            <a:spLocks noGrp="1"/>
          </p:cNvSpPr>
          <p:nvPr>
            <p:ph type="title"/>
          </p:nvPr>
        </p:nvSpPr>
        <p:spPr>
          <a:xfrm>
            <a:off x="658814" y="657225"/>
            <a:ext cx="10874374" cy="786369"/>
          </a:xfrm>
        </p:spPr>
        <p:txBody>
          <a:bodyPr vert="horz"/>
          <a:lstStyle/>
          <a:p>
            <a:r>
              <a:rPr lang="ru-RU" dirty="0" smtClean="0"/>
              <a:t>Реденоминация валютного долга в рубли </a:t>
            </a:r>
            <a:r>
              <a:rPr lang="en-US" dirty="0" smtClean="0"/>
              <a:t/>
            </a:r>
            <a:br>
              <a:rPr lang="en-US" dirty="0" smtClean="0"/>
            </a:br>
            <a:r>
              <a:rPr lang="ru-RU" dirty="0" smtClean="0"/>
              <a:t>с оптимизацией уровня рублевой процентной ставки</a:t>
            </a:r>
            <a:endParaRPr lang="ru-RU" dirty="0"/>
          </a:p>
        </p:txBody>
      </p:sp>
      <p:sp>
        <p:nvSpPr>
          <p:cNvPr id="7" name="Title 1"/>
          <p:cNvSpPr txBox="1">
            <a:spLocks/>
          </p:cNvSpPr>
          <p:nvPr/>
        </p:nvSpPr>
        <p:spPr>
          <a:xfrm>
            <a:off x="658814" y="345327"/>
            <a:ext cx="10874374" cy="256224"/>
          </a:xfrm>
          <a:prstGeom prst="rect">
            <a:avLst/>
          </a:prstGeom>
          <a:ln w="12700">
            <a:miter lim="400000"/>
          </a:ln>
        </p:spPr>
        <p:txBody>
          <a:bodyPr vert="horz" wrap="square" lIns="0" tIns="0" rIns="0" bIns="0" anchor="t">
            <a:spAutoFit/>
          </a:bodyPr>
          <a:lstStyle>
            <a:lvl1pPr algn="l" defTabSz="914400" rtl="0" eaLnBrk="1" latinLnBrk="0" hangingPunct="1">
              <a:lnSpc>
                <a:spcPct val="90000"/>
              </a:lnSpc>
              <a:spcBef>
                <a:spcPct val="0"/>
              </a:spcBef>
              <a:buNone/>
              <a:defRPr lang="ru-RU" sz="2800" b="0" i="0" u="none" strike="noStrike" kern="1200" cap="none" spc="0" baseline="0" dirty="0" smtClean="0">
                <a:solidFill>
                  <a:srgbClr val="3F4851"/>
                </a:solidFill>
                <a:uFillTx/>
                <a:latin typeface="SB Sans Display"/>
                <a:ea typeface="+mj-ea"/>
                <a:cs typeface="SB Sans Display"/>
              </a:defRPr>
            </a:lvl1pPr>
          </a:lstStyle>
          <a:p>
            <a:r>
              <a:rPr lang="ru-RU" sz="1800" dirty="0">
                <a:solidFill>
                  <a:srgbClr val="707980"/>
                </a:solidFill>
                <a:latin typeface="+mn-lt"/>
                <a:ea typeface="+mn-ea"/>
                <a:cs typeface="+mn-cs"/>
              </a:rPr>
              <a:t>Пример </a:t>
            </a:r>
            <a:r>
              <a:rPr lang="ru-RU" sz="1800" dirty="0" smtClean="0">
                <a:solidFill>
                  <a:srgbClr val="707980"/>
                </a:solidFill>
                <a:latin typeface="+mn-lt"/>
                <a:ea typeface="+mn-ea"/>
                <a:cs typeface="+mn-cs"/>
              </a:rPr>
              <a:t>решения</a:t>
            </a:r>
            <a:endParaRPr lang="ru-RU" sz="1800" dirty="0">
              <a:solidFill>
                <a:srgbClr val="707980"/>
              </a:solidFill>
              <a:latin typeface="+mn-lt"/>
              <a:ea typeface="+mn-ea"/>
              <a:cs typeface="+mn-cs"/>
            </a:endParaRPr>
          </a:p>
        </p:txBody>
      </p:sp>
      <p:sp>
        <p:nvSpPr>
          <p:cNvPr id="10" name="TextBox 9"/>
          <p:cNvSpPr txBox="1"/>
          <p:nvPr/>
        </p:nvSpPr>
        <p:spPr>
          <a:xfrm>
            <a:off x="658812" y="1699176"/>
            <a:ext cx="5282666" cy="540148"/>
          </a:xfrm>
          <a:prstGeom prst="rect">
            <a:avLst/>
          </a:prstGeom>
          <a:noFill/>
        </p:spPr>
        <p:txBody>
          <a:bodyPr vert="horz" wrap="square" lIns="0" tIns="0" rIns="0" bIns="0" rtlCol="0" anchor="t">
            <a:spAutoFit/>
          </a:bodyPr>
          <a:lstStyle/>
          <a:p>
            <a:pPr>
              <a:lnSpc>
                <a:spcPct val="90000"/>
              </a:lnSpc>
            </a:pPr>
            <a:r>
              <a:rPr lang="ru-RU" sz="1500" dirty="0" smtClean="0">
                <a:solidFill>
                  <a:schemeClr val="tx2"/>
                </a:solidFill>
                <a:latin typeface="+mj-lt"/>
              </a:rPr>
              <a:t>Намерения </a:t>
            </a:r>
            <a:r>
              <a:rPr lang="ru-RU" sz="1500" dirty="0">
                <a:solidFill>
                  <a:schemeClr val="tx2"/>
                </a:solidFill>
                <a:latin typeface="+mj-lt"/>
              </a:rPr>
              <a:t>клиента</a:t>
            </a:r>
          </a:p>
          <a:p>
            <a:pPr marL="180975" indent="-180975">
              <a:lnSpc>
                <a:spcPct val="90000"/>
              </a:lnSpc>
              <a:buFont typeface="Arial" panose="020B0604020202020204" pitchFamily="34" charset="0"/>
              <a:buChar char="•"/>
            </a:pPr>
            <a:r>
              <a:rPr lang="ru-RU" sz="1200" dirty="0"/>
              <a:t>Изменить валюту долга с евро на рубли </a:t>
            </a:r>
            <a:r>
              <a:rPr lang="ru-RU" sz="1200" dirty="0">
                <a:latin typeface="SB Sans Display Semibold" panose="020B0703040504020204" pitchFamily="34" charset="0"/>
              </a:rPr>
              <a:t>по прозрачному алгоритму</a:t>
            </a:r>
          </a:p>
          <a:p>
            <a:pPr marL="180975" indent="-180975">
              <a:lnSpc>
                <a:spcPct val="90000"/>
              </a:lnSpc>
              <a:buFont typeface="Arial" panose="020B0604020202020204" pitchFamily="34" charset="0"/>
              <a:buChar char="•"/>
            </a:pPr>
            <a:r>
              <a:rPr lang="ru-RU" sz="1200" dirty="0" smtClean="0"/>
              <a:t>Обслуживать рублевый </a:t>
            </a:r>
            <a:r>
              <a:rPr lang="ru-RU" sz="1200" dirty="0"/>
              <a:t>долг </a:t>
            </a:r>
            <a:r>
              <a:rPr lang="ru-RU" sz="1200" dirty="0">
                <a:latin typeface="SB Sans Display Semibold" panose="020B0703040504020204" pitchFamily="34" charset="0"/>
              </a:rPr>
              <a:t>по минимально возможной ставке</a:t>
            </a:r>
          </a:p>
        </p:txBody>
      </p:sp>
      <p:sp>
        <p:nvSpPr>
          <p:cNvPr id="13" name="TextBox 12"/>
          <p:cNvSpPr txBox="1"/>
          <p:nvPr/>
        </p:nvSpPr>
        <p:spPr>
          <a:xfrm>
            <a:off x="658812" y="2463768"/>
            <a:ext cx="5282666" cy="1204945"/>
          </a:xfrm>
          <a:prstGeom prst="rect">
            <a:avLst/>
          </a:prstGeom>
          <a:noFill/>
        </p:spPr>
        <p:txBody>
          <a:bodyPr vert="horz" wrap="square" lIns="0" tIns="0" rIns="0" bIns="0" rtlCol="0" anchor="t">
            <a:spAutoFit/>
          </a:bodyPr>
          <a:lstStyle/>
          <a:p>
            <a:pPr>
              <a:lnSpc>
                <a:spcPct val="90000"/>
              </a:lnSpc>
            </a:pPr>
            <a:r>
              <a:rPr lang="ru-RU" sz="1500" dirty="0" smtClean="0">
                <a:solidFill>
                  <a:schemeClr val="tx2"/>
                </a:solidFill>
                <a:latin typeface="+mj-lt"/>
              </a:rPr>
              <a:t>Ограничения</a:t>
            </a:r>
            <a:endParaRPr lang="ru-RU" sz="1500" dirty="0">
              <a:solidFill>
                <a:schemeClr val="tx2"/>
              </a:solidFill>
              <a:latin typeface="+mj-lt"/>
            </a:endParaRPr>
          </a:p>
          <a:p>
            <a:pPr marL="180975" indent="-180975">
              <a:lnSpc>
                <a:spcPct val="90000"/>
              </a:lnSpc>
              <a:buFont typeface="Arial" panose="020B0604020202020204" pitchFamily="34" charset="0"/>
              <a:buChar char="•"/>
            </a:pPr>
            <a:r>
              <a:rPr lang="ru-RU" sz="1200" dirty="0">
                <a:latin typeface="SB Sans Display Semibold" panose="020B0703040504020204" pitchFamily="34" charset="0"/>
              </a:rPr>
              <a:t>Невозможно вносить изменения в документацию </a:t>
            </a:r>
            <a:r>
              <a:rPr lang="ru-RU" sz="1200" dirty="0"/>
              <a:t>по сделке финансирования</a:t>
            </a:r>
          </a:p>
          <a:p>
            <a:pPr marL="180975" indent="-180975">
              <a:lnSpc>
                <a:spcPct val="90000"/>
              </a:lnSpc>
              <a:buFont typeface="Arial" panose="020B0604020202020204" pitchFamily="34" charset="0"/>
              <a:buChar char="•"/>
            </a:pPr>
            <a:r>
              <a:rPr lang="ru-RU" sz="1200" dirty="0">
                <a:latin typeface="SB Sans Display Semibold" panose="020B0703040504020204" pitchFamily="34" charset="0"/>
              </a:rPr>
              <a:t>Вовлечение коллегиальных органов компании </a:t>
            </a:r>
            <a:r>
              <a:rPr lang="ru-RU" sz="1200" dirty="0" smtClean="0">
                <a:latin typeface="SB Sans Display Semibold" panose="020B0703040504020204" pitchFamily="34" charset="0"/>
              </a:rPr>
              <a:t>нежелательно</a:t>
            </a:r>
            <a:endParaRPr lang="ru-RU" sz="1200" dirty="0"/>
          </a:p>
          <a:p>
            <a:pPr marL="180975" indent="-180975">
              <a:lnSpc>
                <a:spcPct val="90000"/>
              </a:lnSpc>
              <a:buFont typeface="Arial" panose="020B0604020202020204" pitchFamily="34" charset="0"/>
              <a:buChar char="•"/>
            </a:pPr>
            <a:r>
              <a:rPr lang="ru-RU" sz="1200" dirty="0" smtClean="0">
                <a:latin typeface="SB Sans Display Semibold" panose="020B0703040504020204" pitchFamily="34" charset="0"/>
              </a:rPr>
              <a:t>Очень </a:t>
            </a:r>
            <a:r>
              <a:rPr lang="ru-RU" sz="1200" dirty="0">
                <a:latin typeface="SB Sans Display Semibold" panose="020B0703040504020204" pitchFamily="34" charset="0"/>
              </a:rPr>
              <a:t>большой номинал сделки </a:t>
            </a:r>
            <a:r>
              <a:rPr lang="ru-RU" sz="1200" dirty="0"/>
              <a:t>(для примера – 999 </a:t>
            </a:r>
            <a:r>
              <a:rPr lang="ru-RU" sz="1200" dirty="0" smtClean="0"/>
              <a:t>млн </a:t>
            </a:r>
            <a:r>
              <a:rPr lang="ru-RU" sz="1200" dirty="0"/>
              <a:t>евро) </a:t>
            </a:r>
          </a:p>
          <a:p>
            <a:pPr marL="180975" indent="-180975">
              <a:lnSpc>
                <a:spcPct val="90000"/>
              </a:lnSpc>
              <a:buFont typeface="Arial" panose="020B0604020202020204" pitchFamily="34" charset="0"/>
              <a:buChar char="•"/>
            </a:pPr>
            <a:r>
              <a:rPr lang="ru-RU" sz="1200" dirty="0">
                <a:latin typeface="SB Sans Display Semibold" panose="020B0703040504020204" pitchFamily="34" charset="0"/>
              </a:rPr>
              <a:t>Сумма долга в рублях должна определяться по прозрачному </a:t>
            </a:r>
            <a:r>
              <a:rPr lang="ru-RU" sz="1200" dirty="0" smtClean="0">
                <a:latin typeface="SB Sans Display Semibold" panose="020B0703040504020204" pitchFamily="34" charset="0"/>
              </a:rPr>
              <a:t>курсу </a:t>
            </a:r>
            <a:r>
              <a:rPr lang="ru-RU" sz="1200" dirty="0"/>
              <a:t>(например, по курсу ЦБ РФ)</a:t>
            </a:r>
          </a:p>
        </p:txBody>
      </p:sp>
      <p:sp>
        <p:nvSpPr>
          <p:cNvPr id="14" name="TextBox 13"/>
          <p:cNvSpPr txBox="1"/>
          <p:nvPr/>
        </p:nvSpPr>
        <p:spPr>
          <a:xfrm>
            <a:off x="658812" y="3988437"/>
            <a:ext cx="5282666" cy="1038746"/>
          </a:xfrm>
          <a:prstGeom prst="rect">
            <a:avLst/>
          </a:prstGeom>
          <a:noFill/>
        </p:spPr>
        <p:txBody>
          <a:bodyPr vert="horz" wrap="square" lIns="0" tIns="0" rIns="0" bIns="0" rtlCol="0" anchor="t">
            <a:spAutoFit/>
          </a:bodyPr>
          <a:lstStyle/>
          <a:p>
            <a:pPr>
              <a:lnSpc>
                <a:spcPct val="90000"/>
              </a:lnSpc>
            </a:pPr>
            <a:r>
              <a:rPr lang="ru-RU" sz="1500" dirty="0" smtClean="0">
                <a:solidFill>
                  <a:schemeClr val="tx2"/>
                </a:solidFill>
                <a:latin typeface="+mj-lt"/>
              </a:rPr>
              <a:t>Описание решения</a:t>
            </a:r>
            <a:endParaRPr lang="ru-RU" sz="1500" dirty="0">
              <a:solidFill>
                <a:schemeClr val="tx2"/>
              </a:solidFill>
              <a:latin typeface="+mj-lt"/>
            </a:endParaRPr>
          </a:p>
          <a:p>
            <a:pPr marL="180975" indent="-180975">
              <a:lnSpc>
                <a:spcPct val="90000"/>
              </a:lnSpc>
              <a:buFont typeface="Arial" panose="020B0604020202020204" pitchFamily="34" charset="0"/>
              <a:buChar char="•"/>
            </a:pPr>
            <a:r>
              <a:rPr lang="ru-RU" sz="1200" dirty="0">
                <a:latin typeface="SB Sans Display Semibold" panose="020B0703040504020204" pitchFamily="34" charset="0"/>
              </a:rPr>
              <a:t>Долг в евро реденоминируется в рубли по курсу ЦБ РФ </a:t>
            </a:r>
            <a:r>
              <a:rPr lang="ru-RU" sz="1200" dirty="0"/>
              <a:t>ежедневно равными долями в течение 1 процентного периода</a:t>
            </a:r>
          </a:p>
          <a:p>
            <a:pPr marL="180975" indent="-180975">
              <a:lnSpc>
                <a:spcPct val="90000"/>
              </a:lnSpc>
              <a:buFont typeface="Arial" panose="020B0604020202020204" pitchFamily="34" charset="0"/>
              <a:buChar char="•"/>
            </a:pPr>
            <a:r>
              <a:rPr lang="ru-RU" sz="1200" dirty="0">
                <a:latin typeface="SB Sans Display Semibold" panose="020B0703040504020204" pitchFamily="34" charset="0"/>
              </a:rPr>
              <a:t>Клиент продает процентный своп </a:t>
            </a:r>
            <a:r>
              <a:rPr lang="ru-RU" sz="1200" dirty="0"/>
              <a:t>(платит плавающую ставку, получает фиксированную), </a:t>
            </a:r>
            <a:r>
              <a:rPr lang="ru-RU" sz="1200" dirty="0">
                <a:latin typeface="SB Sans Display Semibold" panose="020B0703040504020204" pitchFamily="34" charset="0"/>
              </a:rPr>
              <a:t>где номинал увеличивается синхронно с</a:t>
            </a:r>
            <a:r>
              <a:rPr lang="en-US" sz="1200" dirty="0">
                <a:latin typeface="SB Sans Display Semibold" panose="020B0703040504020204" pitchFamily="34" charset="0"/>
              </a:rPr>
              <a:t> </a:t>
            </a:r>
            <a:r>
              <a:rPr lang="ru-RU" sz="1200" dirty="0">
                <a:latin typeface="SB Sans Display Semibold" panose="020B0703040504020204" pitchFamily="34" charset="0"/>
              </a:rPr>
              <a:t>реденоминацией по заданной формуле</a:t>
            </a:r>
          </a:p>
        </p:txBody>
      </p:sp>
      <p:sp>
        <p:nvSpPr>
          <p:cNvPr id="18" name="TextBox 17"/>
          <p:cNvSpPr txBox="1"/>
          <p:nvPr/>
        </p:nvSpPr>
        <p:spPr>
          <a:xfrm>
            <a:off x="6059488" y="1699176"/>
            <a:ext cx="5579155" cy="213520"/>
          </a:xfrm>
          <a:prstGeom prst="rect">
            <a:avLst/>
          </a:prstGeom>
          <a:noFill/>
        </p:spPr>
        <p:txBody>
          <a:bodyPr wrap="square" lIns="0" tIns="0" rIns="0" bIns="0" rtlCol="0">
            <a:spAutoFit/>
          </a:bodyPr>
          <a:lstStyle/>
          <a:p>
            <a:pPr lvl="0" defTabSz="914377">
              <a:lnSpc>
                <a:spcPct val="90000"/>
              </a:lnSpc>
              <a:spcBef>
                <a:spcPts val="600"/>
              </a:spcBef>
              <a:defRPr/>
            </a:pPr>
            <a:r>
              <a:rPr lang="ru-RU" sz="1500" dirty="0">
                <a:solidFill>
                  <a:schemeClr val="tx2"/>
                </a:solidFill>
                <a:latin typeface="+mj-lt"/>
              </a:rPr>
              <a:t>Реденоминация валютного </a:t>
            </a:r>
            <a:r>
              <a:rPr lang="ru-RU" sz="1500" dirty="0" smtClean="0">
                <a:solidFill>
                  <a:schemeClr val="tx2"/>
                </a:solidFill>
                <a:latin typeface="+mj-lt"/>
              </a:rPr>
              <a:t>долга в рубли</a:t>
            </a:r>
            <a:endParaRPr lang="ru-RU" sz="1500" dirty="0">
              <a:solidFill>
                <a:schemeClr val="tx2"/>
              </a:solidFill>
              <a:latin typeface="+mj-lt"/>
            </a:endParaRPr>
          </a:p>
        </p:txBody>
      </p:sp>
      <p:grpSp>
        <p:nvGrpSpPr>
          <p:cNvPr id="12" name="Group 11"/>
          <p:cNvGrpSpPr/>
          <p:nvPr/>
        </p:nvGrpSpPr>
        <p:grpSpPr>
          <a:xfrm>
            <a:off x="1045202" y="5509084"/>
            <a:ext cx="4179517" cy="546747"/>
            <a:chOff x="1045202" y="5658687"/>
            <a:chExt cx="4179517" cy="546747"/>
          </a:xfrm>
        </p:grpSpPr>
        <p:sp>
          <p:nvSpPr>
            <p:cNvPr id="20" name="Rectangle 19"/>
            <p:cNvSpPr/>
            <p:nvPr/>
          </p:nvSpPr>
          <p:spPr>
            <a:xfrm>
              <a:off x="1045202" y="5660097"/>
              <a:ext cx="1365296" cy="489975"/>
            </a:xfrm>
            <a:prstGeom prst="rect">
              <a:avLst/>
            </a:prstGeom>
            <a:gradFill flip="none" rotWithShape="1">
              <a:gsLst>
                <a:gs pos="17000">
                  <a:schemeClr val="accent3">
                    <a:lumMod val="75000"/>
                  </a:schemeClr>
                </a:gs>
                <a:gs pos="100000">
                  <a:srgbClr val="4EA5A7"/>
                </a:gs>
              </a:gsLst>
              <a:lin ang="2700000" scaled="0"/>
              <a:tileRect/>
            </a:gradFill>
            <a:ln w="12700">
              <a:miter lim="400000"/>
            </a:ln>
            <a:effectLst>
              <a:outerShdw blurRad="215900" dist="215900" dir="2700000" rotWithShape="0">
                <a:schemeClr val="tx1">
                  <a:lumMod val="50000"/>
                  <a:alpha val="10000"/>
                </a:schemeClr>
              </a:outerShdw>
            </a:effectLst>
          </p:spPr>
          <p:txBody>
            <a:bodyPr rot="0" spcFirstLastPara="0" vertOverflow="overflow" horzOverflow="overflow" vert="horz" wrap="square" lIns="72000" tIns="45718" rIns="72000" bIns="45718" numCol="1" spcCol="0" rtlCol="0" fromWordArt="0" anchor="ctr" anchorCtr="0" forceAA="0" compatLnSpc="1">
              <a:prstTxWarp prst="textNoShape">
                <a:avLst/>
              </a:prstTxWarp>
              <a:noAutofit/>
            </a:bodyPr>
            <a:lstStyle/>
            <a:p>
              <a:pPr algn="ctr">
                <a:lnSpc>
                  <a:spcPct val="90000"/>
                </a:lnSpc>
              </a:pPr>
              <a:r>
                <a:rPr lang="ru-RU" sz="1400" dirty="0" smtClean="0">
                  <a:solidFill>
                    <a:schemeClr val="bg1"/>
                  </a:solidFill>
                  <a:latin typeface="SB Sans Display Semibold" panose="020B0703040504020204" pitchFamily="34" charset="0"/>
                  <a:ea typeface="+mj-ea"/>
                  <a:cs typeface="+mj-cs"/>
                </a:rPr>
                <a:t>Банк</a:t>
              </a:r>
              <a:endParaRPr lang="ru-RU" sz="1400" dirty="0">
                <a:solidFill>
                  <a:schemeClr val="bg1"/>
                </a:solidFill>
                <a:latin typeface="SB Sans Display Semibold" panose="020B0703040504020204" pitchFamily="34" charset="0"/>
                <a:ea typeface="+mj-ea"/>
                <a:cs typeface="+mj-cs"/>
              </a:endParaRPr>
            </a:p>
          </p:txBody>
        </p:sp>
        <p:sp>
          <p:nvSpPr>
            <p:cNvPr id="48" name="Rectangle 47"/>
            <p:cNvSpPr/>
            <p:nvPr/>
          </p:nvSpPr>
          <p:spPr>
            <a:xfrm>
              <a:off x="3859423" y="5660097"/>
              <a:ext cx="1365296" cy="489975"/>
            </a:xfrm>
            <a:prstGeom prst="rect">
              <a:avLst/>
            </a:prstGeom>
            <a:gradFill flip="none" rotWithShape="1">
              <a:gsLst>
                <a:gs pos="17000">
                  <a:schemeClr val="accent3">
                    <a:lumMod val="75000"/>
                  </a:schemeClr>
                </a:gs>
                <a:gs pos="100000">
                  <a:srgbClr val="4EA5A7"/>
                </a:gs>
              </a:gsLst>
              <a:lin ang="2700000" scaled="0"/>
              <a:tileRect/>
            </a:gradFill>
            <a:ln w="12700">
              <a:miter lim="400000"/>
            </a:ln>
            <a:effectLst>
              <a:outerShdw blurRad="215900" dist="215900" dir="2700000" rotWithShape="0">
                <a:schemeClr val="tx1">
                  <a:lumMod val="50000"/>
                  <a:alpha val="10000"/>
                </a:schemeClr>
              </a:outerShdw>
            </a:effectLst>
          </p:spPr>
          <p:txBody>
            <a:bodyPr rot="0" spcFirstLastPara="0" vertOverflow="overflow" horzOverflow="overflow" vert="horz" wrap="square" lIns="72000" tIns="45718" rIns="72000" bIns="45718" numCol="1" spcCol="0" rtlCol="0" fromWordArt="0" anchor="ctr" anchorCtr="0" forceAA="0" compatLnSpc="1">
              <a:prstTxWarp prst="textNoShape">
                <a:avLst/>
              </a:prstTxWarp>
              <a:noAutofit/>
            </a:bodyPr>
            <a:lstStyle/>
            <a:p>
              <a:pPr algn="ctr">
                <a:lnSpc>
                  <a:spcPct val="90000"/>
                </a:lnSpc>
              </a:pPr>
              <a:r>
                <a:rPr lang="ru-RU" sz="1400" dirty="0" smtClean="0">
                  <a:solidFill>
                    <a:schemeClr val="bg1"/>
                  </a:solidFill>
                  <a:latin typeface="SB Sans Display Semibold" panose="020B0703040504020204" pitchFamily="34" charset="0"/>
                  <a:ea typeface="+mj-ea"/>
                  <a:cs typeface="+mj-cs"/>
                </a:rPr>
                <a:t>Компания</a:t>
              </a:r>
              <a:endParaRPr lang="ru-RU" sz="1400" dirty="0">
                <a:solidFill>
                  <a:schemeClr val="bg1"/>
                </a:solidFill>
                <a:latin typeface="SB Sans Display Semibold" panose="020B0703040504020204" pitchFamily="34" charset="0"/>
                <a:ea typeface="+mj-ea"/>
                <a:cs typeface="+mj-cs"/>
              </a:endParaRPr>
            </a:p>
          </p:txBody>
        </p:sp>
        <p:grpSp>
          <p:nvGrpSpPr>
            <p:cNvPr id="22" name="Group 21"/>
            <p:cNvGrpSpPr/>
            <p:nvPr/>
          </p:nvGrpSpPr>
          <p:grpSpPr>
            <a:xfrm>
              <a:off x="2410498" y="5843235"/>
              <a:ext cx="1448925" cy="160401"/>
              <a:chOff x="2610349" y="5766453"/>
              <a:chExt cx="1909916" cy="212596"/>
            </a:xfrm>
          </p:grpSpPr>
          <p:cxnSp>
            <p:nvCxnSpPr>
              <p:cNvPr id="54" name="Прямая со стрелкой 40"/>
              <p:cNvCxnSpPr/>
              <p:nvPr/>
            </p:nvCxnSpPr>
            <p:spPr>
              <a:xfrm flipV="1">
                <a:off x="2610349" y="5766453"/>
                <a:ext cx="1909916" cy="0"/>
              </a:xfrm>
              <a:prstGeom prst="straightConnector1">
                <a:avLst/>
              </a:prstGeom>
              <a:ln w="6350">
                <a:solidFill>
                  <a:schemeClr val="tx1"/>
                </a:solidFill>
                <a:prstDash val="solid"/>
                <a:tailEnd type="triangle"/>
              </a:ln>
            </p:spPr>
            <p:style>
              <a:lnRef idx="1">
                <a:schemeClr val="accent1"/>
              </a:lnRef>
              <a:fillRef idx="0">
                <a:schemeClr val="accent1"/>
              </a:fillRef>
              <a:effectRef idx="0">
                <a:schemeClr val="accent1"/>
              </a:effectRef>
              <a:fontRef idx="minor">
                <a:schemeClr val="tx1"/>
              </a:fontRef>
            </p:style>
          </p:cxnSp>
          <p:sp>
            <p:nvSpPr>
              <p:cNvPr id="55" name="Полилиния 45"/>
              <p:cNvSpPr/>
              <p:nvPr/>
            </p:nvSpPr>
            <p:spPr>
              <a:xfrm>
                <a:off x="2610349" y="5876044"/>
                <a:ext cx="1909916" cy="103005"/>
              </a:xfrm>
              <a:custGeom>
                <a:avLst/>
                <a:gdLst>
                  <a:gd name="connsiteX0" fmla="*/ 1909916 w 1909916"/>
                  <a:gd name="connsiteY0" fmla="*/ 309717 h 325509"/>
                  <a:gd name="connsiteX1" fmla="*/ 1725561 w 1909916"/>
                  <a:gd name="connsiteY1" fmla="*/ 0 h 325509"/>
                  <a:gd name="connsiteX2" fmla="*/ 1592826 w 1909916"/>
                  <a:gd name="connsiteY2" fmla="*/ 309717 h 325509"/>
                  <a:gd name="connsiteX3" fmla="*/ 1393723 w 1909916"/>
                  <a:gd name="connsiteY3" fmla="*/ 44246 h 325509"/>
                  <a:gd name="connsiteX4" fmla="*/ 1290484 w 1909916"/>
                  <a:gd name="connsiteY4" fmla="*/ 287594 h 325509"/>
                  <a:gd name="connsiteX5" fmla="*/ 1165123 w 1909916"/>
                  <a:gd name="connsiteY5" fmla="*/ 44246 h 325509"/>
                  <a:gd name="connsiteX6" fmla="*/ 1032387 w 1909916"/>
                  <a:gd name="connsiteY6" fmla="*/ 302342 h 325509"/>
                  <a:gd name="connsiteX7" fmla="*/ 892277 w 1909916"/>
                  <a:gd name="connsiteY7" fmla="*/ 51620 h 325509"/>
                  <a:gd name="connsiteX8" fmla="*/ 766916 w 1909916"/>
                  <a:gd name="connsiteY8" fmla="*/ 287594 h 325509"/>
                  <a:gd name="connsiteX9" fmla="*/ 648929 w 1909916"/>
                  <a:gd name="connsiteY9" fmla="*/ 44246 h 325509"/>
                  <a:gd name="connsiteX10" fmla="*/ 501445 w 1909916"/>
                  <a:gd name="connsiteY10" fmla="*/ 324465 h 325509"/>
                  <a:gd name="connsiteX11" fmla="*/ 390832 w 1909916"/>
                  <a:gd name="connsiteY11" fmla="*/ 36871 h 325509"/>
                  <a:gd name="connsiteX12" fmla="*/ 235974 w 1909916"/>
                  <a:gd name="connsiteY12" fmla="*/ 324465 h 325509"/>
                  <a:gd name="connsiteX13" fmla="*/ 125361 w 1909916"/>
                  <a:gd name="connsiteY13" fmla="*/ 132736 h 325509"/>
                  <a:gd name="connsiteX14" fmla="*/ 0 w 1909916"/>
                  <a:gd name="connsiteY14" fmla="*/ 110613 h 3255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909916" h="325509">
                    <a:moveTo>
                      <a:pt x="1909916" y="309717"/>
                    </a:moveTo>
                    <a:cubicBezTo>
                      <a:pt x="1844162" y="154858"/>
                      <a:pt x="1778409" y="0"/>
                      <a:pt x="1725561" y="0"/>
                    </a:cubicBezTo>
                    <a:cubicBezTo>
                      <a:pt x="1672713" y="0"/>
                      <a:pt x="1648132" y="302343"/>
                      <a:pt x="1592826" y="309717"/>
                    </a:cubicBezTo>
                    <a:cubicBezTo>
                      <a:pt x="1537520" y="317091"/>
                      <a:pt x="1444113" y="47933"/>
                      <a:pt x="1393723" y="44246"/>
                    </a:cubicBezTo>
                    <a:cubicBezTo>
                      <a:pt x="1343333" y="40559"/>
                      <a:pt x="1328584" y="287594"/>
                      <a:pt x="1290484" y="287594"/>
                    </a:cubicBezTo>
                    <a:cubicBezTo>
                      <a:pt x="1252384" y="287594"/>
                      <a:pt x="1208139" y="41788"/>
                      <a:pt x="1165123" y="44246"/>
                    </a:cubicBezTo>
                    <a:cubicBezTo>
                      <a:pt x="1122107" y="46704"/>
                      <a:pt x="1077861" y="301113"/>
                      <a:pt x="1032387" y="302342"/>
                    </a:cubicBezTo>
                    <a:cubicBezTo>
                      <a:pt x="986913" y="303571"/>
                      <a:pt x="936522" y="54078"/>
                      <a:pt x="892277" y="51620"/>
                    </a:cubicBezTo>
                    <a:cubicBezTo>
                      <a:pt x="848032" y="49162"/>
                      <a:pt x="807474" y="288823"/>
                      <a:pt x="766916" y="287594"/>
                    </a:cubicBezTo>
                    <a:cubicBezTo>
                      <a:pt x="726358" y="286365"/>
                      <a:pt x="693174" y="38101"/>
                      <a:pt x="648929" y="44246"/>
                    </a:cubicBezTo>
                    <a:cubicBezTo>
                      <a:pt x="604684" y="50391"/>
                      <a:pt x="544461" y="325694"/>
                      <a:pt x="501445" y="324465"/>
                    </a:cubicBezTo>
                    <a:cubicBezTo>
                      <a:pt x="458429" y="323236"/>
                      <a:pt x="435077" y="36871"/>
                      <a:pt x="390832" y="36871"/>
                    </a:cubicBezTo>
                    <a:cubicBezTo>
                      <a:pt x="346587" y="36871"/>
                      <a:pt x="280219" y="308488"/>
                      <a:pt x="235974" y="324465"/>
                    </a:cubicBezTo>
                    <a:cubicBezTo>
                      <a:pt x="191729" y="340442"/>
                      <a:pt x="164690" y="168378"/>
                      <a:pt x="125361" y="132736"/>
                    </a:cubicBezTo>
                    <a:cubicBezTo>
                      <a:pt x="86032" y="97094"/>
                      <a:pt x="43016" y="103853"/>
                      <a:pt x="0" y="110613"/>
                    </a:cubicBezTo>
                  </a:path>
                </a:pathLst>
              </a:custGeom>
              <a:noFill/>
              <a:ln w="15875">
                <a:solidFill>
                  <a:schemeClr val="bg2">
                    <a:lumMod val="60000"/>
                    <a:lumOff val="40000"/>
                  </a:schemeClr>
                </a:solidFill>
                <a:headEnd type="none"/>
                <a:tailEnd type="triangle"/>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56" name="TextBox 55"/>
            <p:cNvSpPr txBox="1"/>
            <p:nvPr/>
          </p:nvSpPr>
          <p:spPr>
            <a:xfrm>
              <a:off x="2382754" y="5658687"/>
              <a:ext cx="1504375" cy="156581"/>
            </a:xfrm>
            <a:prstGeom prst="rect">
              <a:avLst/>
            </a:prstGeom>
            <a:noFill/>
          </p:spPr>
          <p:txBody>
            <a:bodyPr wrap="square" lIns="0" tIns="0" rIns="0" bIns="0" rtlCol="0" anchor="t">
              <a:spAutoFit/>
            </a:bodyPr>
            <a:lstStyle>
              <a:defPPr>
                <a:defRPr lang="ru-RU"/>
              </a:defPPr>
              <a:lvl1pPr algn="ctr">
                <a:lnSpc>
                  <a:spcPct val="90000"/>
                </a:lnSpc>
                <a:defRPr sz="1100">
                  <a:solidFill>
                    <a:srgbClr val="707980"/>
                  </a:solidFill>
                </a:defRPr>
              </a:lvl1pPr>
            </a:lstStyle>
            <a:p>
              <a:r>
                <a:rPr lang="ru-RU" dirty="0"/>
                <a:t>Фикс. ставка </a:t>
              </a:r>
              <a:r>
                <a:rPr lang="ru-RU" dirty="0" smtClean="0"/>
                <a:t>10,1</a:t>
              </a:r>
              <a:r>
                <a:rPr lang="ru-RU" dirty="0"/>
                <a:t>%</a:t>
              </a:r>
              <a:endParaRPr lang="en-US" dirty="0"/>
            </a:p>
          </p:txBody>
        </p:sp>
        <p:sp>
          <p:nvSpPr>
            <p:cNvPr id="57" name="TextBox 56"/>
            <p:cNvSpPr txBox="1"/>
            <p:nvPr/>
          </p:nvSpPr>
          <p:spPr>
            <a:xfrm>
              <a:off x="2666077" y="6048853"/>
              <a:ext cx="937730" cy="156581"/>
            </a:xfrm>
            <a:prstGeom prst="rect">
              <a:avLst/>
            </a:prstGeom>
            <a:noFill/>
          </p:spPr>
          <p:txBody>
            <a:bodyPr wrap="square" lIns="0" tIns="0" rIns="0" bIns="0" rtlCol="0" anchor="t">
              <a:spAutoFit/>
            </a:bodyPr>
            <a:lstStyle>
              <a:defPPr>
                <a:defRPr lang="ru-RU"/>
              </a:defPPr>
              <a:lvl1pPr algn="ctr">
                <a:lnSpc>
                  <a:spcPct val="90000"/>
                </a:lnSpc>
                <a:defRPr sz="1100">
                  <a:solidFill>
                    <a:srgbClr val="707980"/>
                  </a:solidFill>
                </a:defRPr>
              </a:lvl1pPr>
            </a:lstStyle>
            <a:p>
              <a:r>
                <a:rPr lang="ru-RU" dirty="0"/>
                <a:t>КС + </a:t>
              </a:r>
              <a:r>
                <a:rPr lang="ru-RU" dirty="0" smtClean="0"/>
                <a:t>1,75</a:t>
              </a:r>
              <a:r>
                <a:rPr lang="ru-RU" dirty="0"/>
                <a:t>%</a:t>
              </a:r>
              <a:endParaRPr lang="en-US" dirty="0"/>
            </a:p>
          </p:txBody>
        </p:sp>
      </p:grpSp>
      <p:sp>
        <p:nvSpPr>
          <p:cNvPr id="100" name="Прямоугольник 68"/>
          <p:cNvSpPr/>
          <p:nvPr/>
        </p:nvSpPr>
        <p:spPr>
          <a:xfrm>
            <a:off x="8185550" y="6050964"/>
            <a:ext cx="1365064" cy="369033"/>
          </a:xfrm>
          <a:prstGeom prst="rect">
            <a:avLst/>
          </a:prstGeom>
          <a:noFill/>
        </p:spPr>
        <p:txBody>
          <a:bodyPr wrap="square" lIns="0" tIns="0" rIns="0" bIns="0" rtlCol="0" anchor="t">
            <a:spAutoFit/>
          </a:bodyPr>
          <a:lstStyle/>
          <a:p>
            <a:pPr algn="ctr">
              <a:lnSpc>
                <a:spcPct val="90000"/>
              </a:lnSpc>
            </a:pPr>
            <a:r>
              <a:rPr lang="ru-RU" sz="1100" dirty="0">
                <a:solidFill>
                  <a:srgbClr val="707980"/>
                </a:solidFill>
              </a:rPr>
              <a:t>Реденоминация завершена</a:t>
            </a:r>
          </a:p>
        </p:txBody>
      </p:sp>
      <p:grpSp>
        <p:nvGrpSpPr>
          <p:cNvPr id="25" name="Group 24"/>
          <p:cNvGrpSpPr/>
          <p:nvPr/>
        </p:nvGrpSpPr>
        <p:grpSpPr>
          <a:xfrm>
            <a:off x="6059488" y="2041525"/>
            <a:ext cx="5594886" cy="4196482"/>
            <a:chOff x="6059488" y="2041525"/>
            <a:chExt cx="5594886" cy="4196482"/>
          </a:xfrm>
        </p:grpSpPr>
        <p:sp>
          <p:nvSpPr>
            <p:cNvPr id="47" name="Freeform 46"/>
            <p:cNvSpPr>
              <a:spLocks/>
            </p:cNvSpPr>
            <p:nvPr/>
          </p:nvSpPr>
          <p:spPr bwMode="auto">
            <a:xfrm>
              <a:off x="8868082" y="2479986"/>
              <a:ext cx="2665106" cy="3481077"/>
            </a:xfrm>
            <a:custGeom>
              <a:avLst/>
              <a:gdLst>
                <a:gd name="connsiteX0" fmla="*/ 5628 w 2665106"/>
                <a:gd name="connsiteY0" fmla="*/ 0 h 3481077"/>
                <a:gd name="connsiteX1" fmla="*/ 448394 w 2665106"/>
                <a:gd name="connsiteY1" fmla="*/ 0 h 3481077"/>
                <a:gd name="connsiteX2" fmla="*/ 448394 w 2665106"/>
                <a:gd name="connsiteY2" fmla="*/ 408461 h 3481077"/>
                <a:gd name="connsiteX3" fmla="*/ 892601 w 2665106"/>
                <a:gd name="connsiteY3" fmla="*/ 408461 h 3481077"/>
                <a:gd name="connsiteX4" fmla="*/ 892601 w 2665106"/>
                <a:gd name="connsiteY4" fmla="*/ 812944 h 3481077"/>
                <a:gd name="connsiteX5" fmla="*/ 1333925 w 2665106"/>
                <a:gd name="connsiteY5" fmla="*/ 812944 h 3481077"/>
                <a:gd name="connsiteX6" fmla="*/ 1333925 w 2665106"/>
                <a:gd name="connsiteY6" fmla="*/ 1221405 h 3481077"/>
                <a:gd name="connsiteX7" fmla="*/ 1779575 w 2665106"/>
                <a:gd name="connsiteY7" fmla="*/ 1221405 h 3481077"/>
                <a:gd name="connsiteX8" fmla="*/ 1779575 w 2665106"/>
                <a:gd name="connsiteY8" fmla="*/ 1625888 h 3481077"/>
                <a:gd name="connsiteX9" fmla="*/ 2220898 w 2665106"/>
                <a:gd name="connsiteY9" fmla="*/ 1625888 h 3481077"/>
                <a:gd name="connsiteX10" fmla="*/ 2220898 w 2665106"/>
                <a:gd name="connsiteY10" fmla="*/ 2031697 h 3481077"/>
                <a:gd name="connsiteX11" fmla="*/ 2665106 w 2665106"/>
                <a:gd name="connsiteY11" fmla="*/ 2031697 h 3481077"/>
                <a:gd name="connsiteX12" fmla="*/ 2665106 w 2665106"/>
                <a:gd name="connsiteY12" fmla="*/ 2111750 h 3481077"/>
                <a:gd name="connsiteX13" fmla="*/ 2658166 w 2665106"/>
                <a:gd name="connsiteY13" fmla="*/ 2131775 h 3481077"/>
                <a:gd name="connsiteX14" fmla="*/ 2607328 w 2665106"/>
                <a:gd name="connsiteY14" fmla="*/ 2208270 h 3481077"/>
                <a:gd name="connsiteX15" fmla="*/ 2536518 w 2665106"/>
                <a:gd name="connsiteY15" fmla="*/ 2385702 h 3481077"/>
                <a:gd name="connsiteX16" fmla="*/ 2607328 w 2665106"/>
                <a:gd name="connsiteY16" fmla="*/ 2563135 h 3481077"/>
                <a:gd name="connsiteX17" fmla="*/ 2658166 w 2665106"/>
                <a:gd name="connsiteY17" fmla="*/ 2639630 h 3481077"/>
                <a:gd name="connsiteX18" fmla="*/ 2665106 w 2665106"/>
                <a:gd name="connsiteY18" fmla="*/ 2659655 h 3481077"/>
                <a:gd name="connsiteX19" fmla="*/ 2665106 w 2665106"/>
                <a:gd name="connsiteY19" fmla="*/ 2842348 h 3481077"/>
                <a:gd name="connsiteX20" fmla="*/ 2658166 w 2665106"/>
                <a:gd name="connsiteY20" fmla="*/ 2862326 h 3481077"/>
                <a:gd name="connsiteX21" fmla="*/ 2607328 w 2665106"/>
                <a:gd name="connsiteY21" fmla="*/ 2937916 h 3481077"/>
                <a:gd name="connsiteX22" fmla="*/ 2536518 w 2665106"/>
                <a:gd name="connsiteY22" fmla="*/ 3115349 h 3481077"/>
                <a:gd name="connsiteX23" fmla="*/ 2607328 w 2665106"/>
                <a:gd name="connsiteY23" fmla="*/ 3294592 h 3481077"/>
                <a:gd name="connsiteX24" fmla="*/ 2658166 w 2665106"/>
                <a:gd name="connsiteY24" fmla="*/ 3369503 h 3481077"/>
                <a:gd name="connsiteX25" fmla="*/ 2665106 w 2665106"/>
                <a:gd name="connsiteY25" fmla="*/ 3389447 h 3481077"/>
                <a:gd name="connsiteX26" fmla="*/ 2665106 w 2665106"/>
                <a:gd name="connsiteY26" fmla="*/ 3481077 h 3481077"/>
                <a:gd name="connsiteX27" fmla="*/ 0 w 2665106"/>
                <a:gd name="connsiteY27" fmla="*/ 3481077 h 3481077"/>
                <a:gd name="connsiteX28" fmla="*/ 0 w 2665106"/>
                <a:gd name="connsiteY28" fmla="*/ 2395957 h 3481077"/>
                <a:gd name="connsiteX29" fmla="*/ 5628 w 2665106"/>
                <a:gd name="connsiteY29" fmla="*/ 2395957 h 34810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2665106" h="3481077">
                  <a:moveTo>
                    <a:pt x="5628" y="0"/>
                  </a:moveTo>
                  <a:lnTo>
                    <a:pt x="448394" y="0"/>
                  </a:lnTo>
                  <a:lnTo>
                    <a:pt x="448394" y="408461"/>
                  </a:lnTo>
                  <a:lnTo>
                    <a:pt x="892601" y="408461"/>
                  </a:lnTo>
                  <a:lnTo>
                    <a:pt x="892601" y="812944"/>
                  </a:lnTo>
                  <a:lnTo>
                    <a:pt x="1333925" y="812944"/>
                  </a:lnTo>
                  <a:lnTo>
                    <a:pt x="1333925" y="1221405"/>
                  </a:lnTo>
                  <a:lnTo>
                    <a:pt x="1779575" y="1221405"/>
                  </a:lnTo>
                  <a:lnTo>
                    <a:pt x="1779575" y="1625888"/>
                  </a:lnTo>
                  <a:lnTo>
                    <a:pt x="2220898" y="1625888"/>
                  </a:lnTo>
                  <a:lnTo>
                    <a:pt x="2220898" y="2031697"/>
                  </a:lnTo>
                  <a:lnTo>
                    <a:pt x="2665106" y="2031697"/>
                  </a:lnTo>
                  <a:lnTo>
                    <a:pt x="2665106" y="2111750"/>
                  </a:lnTo>
                  <a:lnTo>
                    <a:pt x="2658166" y="2131775"/>
                  </a:lnTo>
                  <a:cubicBezTo>
                    <a:pt x="2644095" y="2161196"/>
                    <a:pt x="2625484" y="2184733"/>
                    <a:pt x="2607328" y="2208270"/>
                  </a:cubicBezTo>
                  <a:cubicBezTo>
                    <a:pt x="2571015" y="2253533"/>
                    <a:pt x="2536518" y="2296986"/>
                    <a:pt x="2536518" y="2385702"/>
                  </a:cubicBezTo>
                  <a:cubicBezTo>
                    <a:pt x="2536518" y="2474419"/>
                    <a:pt x="2571015" y="2517871"/>
                    <a:pt x="2607328" y="2563135"/>
                  </a:cubicBezTo>
                  <a:cubicBezTo>
                    <a:pt x="2625484" y="2586672"/>
                    <a:pt x="2644095" y="2610209"/>
                    <a:pt x="2658166" y="2639630"/>
                  </a:cubicBezTo>
                  <a:lnTo>
                    <a:pt x="2665106" y="2659655"/>
                  </a:lnTo>
                  <a:lnTo>
                    <a:pt x="2665106" y="2842348"/>
                  </a:lnTo>
                  <a:lnTo>
                    <a:pt x="2658166" y="2862326"/>
                  </a:lnTo>
                  <a:cubicBezTo>
                    <a:pt x="2644095" y="2891747"/>
                    <a:pt x="2625484" y="2915284"/>
                    <a:pt x="2607328" y="2937916"/>
                  </a:cubicBezTo>
                  <a:cubicBezTo>
                    <a:pt x="2571015" y="2983179"/>
                    <a:pt x="2536518" y="3026632"/>
                    <a:pt x="2536518" y="3115349"/>
                  </a:cubicBezTo>
                  <a:cubicBezTo>
                    <a:pt x="2536518" y="3204065"/>
                    <a:pt x="2571015" y="3247518"/>
                    <a:pt x="2607328" y="3294592"/>
                  </a:cubicBezTo>
                  <a:cubicBezTo>
                    <a:pt x="2625484" y="3317224"/>
                    <a:pt x="2644095" y="3340308"/>
                    <a:pt x="2658166" y="3369503"/>
                  </a:cubicBezTo>
                  <a:lnTo>
                    <a:pt x="2665106" y="3389447"/>
                  </a:lnTo>
                  <a:lnTo>
                    <a:pt x="2665106" y="3481077"/>
                  </a:lnTo>
                  <a:lnTo>
                    <a:pt x="0" y="3481077"/>
                  </a:lnTo>
                  <a:lnTo>
                    <a:pt x="0" y="2395957"/>
                  </a:lnTo>
                  <a:lnTo>
                    <a:pt x="5628" y="2395957"/>
                  </a:lnTo>
                  <a:close/>
                </a:path>
              </a:pathLst>
            </a:custGeom>
            <a:pattFill prst="dkUpDiag">
              <a:fgClr>
                <a:srgbClr val="C8E5E6"/>
              </a:fgClr>
              <a:bgClr>
                <a:schemeClr val="bg1"/>
              </a:bgClr>
            </a:pattFill>
            <a:ln w="9525" cap="flat" cmpd="sng" algn="ctr">
              <a:noFill/>
              <a:prstDash val="solid"/>
              <a:miter lim="400000"/>
              <a:headEnd type="none" w="med" len="med"/>
              <a:tailEnd type="none" w="med" len="med"/>
            </a:ln>
            <a:effectLst/>
          </p:spPr>
          <p:txBody>
            <a:bodyPr vert="horz" wrap="square" lIns="71437" tIns="71437" rIns="71437" bIns="71437" numCol="1" rtlCol="0" anchor="ctr" anchorCtr="0" compatLnSpc="1">
              <a:prstTxWarp prst="textNoShape">
                <a:avLst/>
              </a:prstTxWarp>
              <a:noAutofit/>
            </a:bodyPr>
            <a:lstStyle/>
            <a:p>
              <a:pPr algn="ctr" fontAlgn="base">
                <a:spcBef>
                  <a:spcPct val="0"/>
                </a:spcBef>
                <a:spcAft>
                  <a:spcPct val="0"/>
                </a:spcAft>
              </a:pPr>
              <a:endParaRPr lang="ru-RU" sz="1400" kern="0" dirty="0">
                <a:solidFill>
                  <a:srgbClr val="707980"/>
                </a:solidFill>
                <a:ea typeface="Helvetica Neue" panose="02000503000000020004" pitchFamily="2" charset="0"/>
                <a:cs typeface="SB Sans Display Light" panose="020B0303040504020204" pitchFamily="34" charset="0"/>
              </a:endParaRPr>
            </a:p>
          </p:txBody>
        </p:sp>
        <p:sp>
          <p:nvSpPr>
            <p:cNvPr id="105" name="Freeform 20"/>
            <p:cNvSpPr>
              <a:spLocks/>
            </p:cNvSpPr>
            <p:nvPr/>
          </p:nvSpPr>
          <p:spPr bwMode="auto">
            <a:xfrm>
              <a:off x="8873710" y="2479397"/>
              <a:ext cx="2659478" cy="2031791"/>
            </a:xfrm>
            <a:custGeom>
              <a:avLst/>
              <a:gdLst>
                <a:gd name="T0" fmla="*/ 0 w 1844"/>
                <a:gd name="T1" fmla="*/ 0 h 1839"/>
                <a:gd name="T2" fmla="*/ 307 w 1844"/>
                <a:gd name="T3" fmla="*/ 0 h 1839"/>
                <a:gd name="T4" fmla="*/ 307 w 1844"/>
                <a:gd name="T5" fmla="*/ 308 h 1839"/>
                <a:gd name="T6" fmla="*/ 615 w 1844"/>
                <a:gd name="T7" fmla="*/ 308 h 1839"/>
                <a:gd name="T8" fmla="*/ 615 w 1844"/>
                <a:gd name="T9" fmla="*/ 613 h 1839"/>
                <a:gd name="T10" fmla="*/ 921 w 1844"/>
                <a:gd name="T11" fmla="*/ 613 h 1839"/>
                <a:gd name="T12" fmla="*/ 921 w 1844"/>
                <a:gd name="T13" fmla="*/ 921 h 1839"/>
                <a:gd name="T14" fmla="*/ 1230 w 1844"/>
                <a:gd name="T15" fmla="*/ 921 h 1839"/>
                <a:gd name="T16" fmla="*/ 1230 w 1844"/>
                <a:gd name="T17" fmla="*/ 1226 h 1839"/>
                <a:gd name="T18" fmla="*/ 1536 w 1844"/>
                <a:gd name="T19" fmla="*/ 1226 h 1839"/>
                <a:gd name="T20" fmla="*/ 1536 w 1844"/>
                <a:gd name="T21" fmla="*/ 1532 h 1839"/>
                <a:gd name="T22" fmla="*/ 1844 w 1844"/>
                <a:gd name="T23" fmla="*/ 1532 h 1839"/>
                <a:gd name="T24" fmla="*/ 1844 w 1844"/>
                <a:gd name="T25" fmla="*/ 1839 h 1839"/>
                <a:gd name="connsiteX0" fmla="*/ 0 w 10000"/>
                <a:gd name="connsiteY0" fmla="*/ 0 h 8331"/>
                <a:gd name="connsiteX1" fmla="*/ 1665 w 10000"/>
                <a:gd name="connsiteY1" fmla="*/ 0 h 8331"/>
                <a:gd name="connsiteX2" fmla="*/ 1665 w 10000"/>
                <a:gd name="connsiteY2" fmla="*/ 1675 h 8331"/>
                <a:gd name="connsiteX3" fmla="*/ 3335 w 10000"/>
                <a:gd name="connsiteY3" fmla="*/ 1675 h 8331"/>
                <a:gd name="connsiteX4" fmla="*/ 3335 w 10000"/>
                <a:gd name="connsiteY4" fmla="*/ 3333 h 8331"/>
                <a:gd name="connsiteX5" fmla="*/ 4995 w 10000"/>
                <a:gd name="connsiteY5" fmla="*/ 3333 h 8331"/>
                <a:gd name="connsiteX6" fmla="*/ 4995 w 10000"/>
                <a:gd name="connsiteY6" fmla="*/ 5008 h 8331"/>
                <a:gd name="connsiteX7" fmla="*/ 6670 w 10000"/>
                <a:gd name="connsiteY7" fmla="*/ 5008 h 8331"/>
                <a:gd name="connsiteX8" fmla="*/ 6670 w 10000"/>
                <a:gd name="connsiteY8" fmla="*/ 6667 h 8331"/>
                <a:gd name="connsiteX9" fmla="*/ 8330 w 10000"/>
                <a:gd name="connsiteY9" fmla="*/ 6667 h 8331"/>
                <a:gd name="connsiteX10" fmla="*/ 8330 w 10000"/>
                <a:gd name="connsiteY10" fmla="*/ 8331 h 8331"/>
                <a:gd name="connsiteX11" fmla="*/ 10000 w 10000"/>
                <a:gd name="connsiteY11" fmla="*/ 8331 h 83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0000" h="8331">
                  <a:moveTo>
                    <a:pt x="0" y="0"/>
                  </a:moveTo>
                  <a:lnTo>
                    <a:pt x="1665" y="0"/>
                  </a:lnTo>
                  <a:lnTo>
                    <a:pt x="1665" y="1675"/>
                  </a:lnTo>
                  <a:lnTo>
                    <a:pt x="3335" y="1675"/>
                  </a:lnTo>
                  <a:lnTo>
                    <a:pt x="3335" y="3333"/>
                  </a:lnTo>
                  <a:lnTo>
                    <a:pt x="4995" y="3333"/>
                  </a:lnTo>
                  <a:lnTo>
                    <a:pt x="4995" y="5008"/>
                  </a:lnTo>
                  <a:lnTo>
                    <a:pt x="6670" y="5008"/>
                  </a:lnTo>
                  <a:lnTo>
                    <a:pt x="6670" y="6667"/>
                  </a:lnTo>
                  <a:lnTo>
                    <a:pt x="8330" y="6667"/>
                  </a:lnTo>
                  <a:lnTo>
                    <a:pt x="8330" y="8331"/>
                  </a:lnTo>
                  <a:lnTo>
                    <a:pt x="10000" y="8331"/>
                  </a:lnTo>
                </a:path>
              </a:pathLst>
            </a:custGeom>
            <a:noFill/>
            <a:ln w="12700" cap="rnd">
              <a:solidFill>
                <a:schemeClr val="accent3">
                  <a:lumMod val="75000"/>
                </a:schemeClr>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dirty="0"/>
            </a:p>
          </p:txBody>
        </p:sp>
        <p:sp>
          <p:nvSpPr>
            <p:cNvPr id="3" name="Right Triangle 2"/>
            <p:cNvSpPr/>
            <p:nvPr/>
          </p:nvSpPr>
          <p:spPr>
            <a:xfrm>
              <a:off x="6315606" y="2479397"/>
              <a:ext cx="2552476" cy="3483070"/>
            </a:xfrm>
            <a:prstGeom prst="rtTriangle">
              <a:avLst/>
            </a:prstGeom>
            <a:solidFill>
              <a:schemeClr val="bg2">
                <a:lumMod val="20000"/>
                <a:lumOff val="80000"/>
              </a:schemeClr>
            </a:solidFill>
            <a:ln w="25400" cap="flat" cmpd="sng" algn="ctr">
              <a:noFill/>
              <a:prstDash val="solid"/>
              <a:miter lim="400000"/>
              <a:headEnd type="none" w="med" len="med"/>
              <a:tailEnd type="none" w="med" len="med"/>
            </a:ln>
            <a:effectLst/>
          </p:spPr>
          <p:txBody>
            <a:bodyPr vert="horz" wrap="square" lIns="71437" tIns="71437" rIns="71437" bIns="71437" numCol="1" rtlCol="0" anchor="ctr" anchorCtr="0" compatLnSpc="1">
              <a:prstTxWarp prst="textNoShape">
                <a:avLst/>
              </a:prstTxWarp>
              <a:noAutofit/>
            </a:bodyPr>
            <a:lstStyle/>
            <a:p>
              <a:pPr algn="ctr" fontAlgn="base">
                <a:spcBef>
                  <a:spcPct val="0"/>
                </a:spcBef>
                <a:spcAft>
                  <a:spcPct val="0"/>
                </a:spcAft>
              </a:pPr>
              <a:endParaRPr lang="ru-RU" sz="1400" kern="0" dirty="0">
                <a:solidFill>
                  <a:srgbClr val="707980"/>
                </a:solidFill>
                <a:ea typeface="Helvetica Neue" panose="02000503000000020004" pitchFamily="2" charset="0"/>
                <a:cs typeface="SB Sans Display Light" panose="020B0303040504020204" pitchFamily="34" charset="0"/>
              </a:endParaRPr>
            </a:p>
          </p:txBody>
        </p:sp>
        <p:sp>
          <p:nvSpPr>
            <p:cNvPr id="102" name="Прямоугольник 68"/>
            <p:cNvSpPr/>
            <p:nvPr/>
          </p:nvSpPr>
          <p:spPr>
            <a:xfrm rot="3214640">
              <a:off x="6256367" y="3192413"/>
              <a:ext cx="1630633" cy="156581"/>
            </a:xfrm>
            <a:prstGeom prst="rect">
              <a:avLst/>
            </a:prstGeom>
            <a:noFill/>
          </p:spPr>
          <p:txBody>
            <a:bodyPr wrap="square" lIns="0" tIns="0" rIns="0" bIns="0" rtlCol="0" anchor="b">
              <a:spAutoFit/>
            </a:bodyPr>
            <a:lstStyle/>
            <a:p>
              <a:pPr>
                <a:lnSpc>
                  <a:spcPct val="90000"/>
                </a:lnSpc>
              </a:pPr>
              <a:r>
                <a:rPr lang="ru-RU" sz="1100" dirty="0" smtClean="0">
                  <a:solidFill>
                    <a:schemeClr val="bg2">
                      <a:lumMod val="60000"/>
                      <a:lumOff val="40000"/>
                    </a:schemeClr>
                  </a:solidFill>
                  <a:latin typeface="SB Sans Display Semibold" panose="020B0703040504020204" pitchFamily="34" charset="0"/>
                </a:rPr>
                <a:t>ВАЛЮТА (евро)</a:t>
              </a:r>
              <a:endParaRPr lang="ru-RU" sz="1100" dirty="0">
                <a:solidFill>
                  <a:schemeClr val="bg2">
                    <a:lumMod val="60000"/>
                    <a:lumOff val="40000"/>
                  </a:schemeClr>
                </a:solidFill>
                <a:latin typeface="SB Sans Display Semibold" panose="020B0703040504020204" pitchFamily="34" charset="0"/>
              </a:endParaRPr>
            </a:p>
          </p:txBody>
        </p:sp>
        <p:sp>
          <p:nvSpPr>
            <p:cNvPr id="103" name="Прямоугольник 68"/>
            <p:cNvSpPr/>
            <p:nvPr/>
          </p:nvSpPr>
          <p:spPr>
            <a:xfrm rot="18374352" flipH="1">
              <a:off x="7301516" y="3181466"/>
              <a:ext cx="1630633" cy="156581"/>
            </a:xfrm>
            <a:prstGeom prst="rect">
              <a:avLst/>
            </a:prstGeom>
            <a:noFill/>
          </p:spPr>
          <p:txBody>
            <a:bodyPr wrap="square" lIns="0" tIns="0" rIns="0" bIns="0" rtlCol="0" anchor="b">
              <a:spAutoFit/>
            </a:bodyPr>
            <a:lstStyle/>
            <a:p>
              <a:pPr algn="r">
                <a:lnSpc>
                  <a:spcPct val="90000"/>
                </a:lnSpc>
              </a:pPr>
              <a:r>
                <a:rPr lang="ru-RU" sz="1100" dirty="0" smtClean="0">
                  <a:solidFill>
                    <a:schemeClr val="accent3">
                      <a:lumMod val="75000"/>
                    </a:schemeClr>
                  </a:solidFill>
                  <a:latin typeface="SB Sans Display Semibold" panose="020B0703040504020204" pitchFamily="34" charset="0"/>
                </a:rPr>
                <a:t>РУБЛИ</a:t>
              </a:r>
              <a:endParaRPr lang="ru-RU" sz="1100" dirty="0">
                <a:solidFill>
                  <a:schemeClr val="accent3">
                    <a:lumMod val="75000"/>
                  </a:schemeClr>
                </a:solidFill>
                <a:latin typeface="SB Sans Display Semibold" panose="020B0703040504020204" pitchFamily="34" charset="0"/>
              </a:endParaRPr>
            </a:p>
          </p:txBody>
        </p:sp>
        <p:sp>
          <p:nvSpPr>
            <p:cNvPr id="51" name="Right Triangle 50"/>
            <p:cNvSpPr/>
            <p:nvPr/>
          </p:nvSpPr>
          <p:spPr>
            <a:xfrm flipH="1">
              <a:off x="6318059" y="2479397"/>
              <a:ext cx="2552476" cy="3483070"/>
            </a:xfrm>
            <a:prstGeom prst="rtTriangle">
              <a:avLst/>
            </a:prstGeom>
            <a:solidFill>
              <a:schemeClr val="accent3">
                <a:alpha val="25000"/>
              </a:schemeClr>
            </a:solidFill>
            <a:ln w="9525" cap="flat" cmpd="sng" algn="ctr">
              <a:noFill/>
              <a:prstDash val="solid"/>
              <a:miter lim="400000"/>
              <a:headEnd type="none" w="med" len="med"/>
              <a:tailEnd type="none" w="med" len="med"/>
            </a:ln>
            <a:effectLst/>
          </p:spPr>
          <p:txBody>
            <a:bodyPr vert="horz" wrap="square" lIns="71437" tIns="71437" rIns="71437" bIns="71437" numCol="1" rtlCol="0" anchor="ctr" anchorCtr="0" compatLnSpc="1">
              <a:prstTxWarp prst="textNoShape">
                <a:avLst/>
              </a:prstTxWarp>
              <a:noAutofit/>
            </a:bodyPr>
            <a:lstStyle/>
            <a:p>
              <a:pPr algn="ctr" fontAlgn="base">
                <a:spcBef>
                  <a:spcPct val="0"/>
                </a:spcBef>
                <a:spcAft>
                  <a:spcPct val="0"/>
                </a:spcAft>
              </a:pPr>
              <a:endParaRPr lang="ru-RU" sz="1400" kern="0" dirty="0">
                <a:solidFill>
                  <a:srgbClr val="707980"/>
                </a:solidFill>
                <a:ea typeface="Helvetica Neue" panose="02000503000000020004" pitchFamily="2" charset="0"/>
                <a:cs typeface="SB Sans Display Light" panose="020B0303040504020204" pitchFamily="34" charset="0"/>
              </a:endParaRPr>
            </a:p>
          </p:txBody>
        </p:sp>
        <p:cxnSp>
          <p:nvCxnSpPr>
            <p:cNvPr id="24" name="Straight Connector 23"/>
            <p:cNvCxnSpPr/>
            <p:nvPr/>
          </p:nvCxnSpPr>
          <p:spPr>
            <a:xfrm>
              <a:off x="6315606" y="2459975"/>
              <a:ext cx="2552476" cy="3502492"/>
            </a:xfrm>
            <a:prstGeom prst="line">
              <a:avLst/>
            </a:prstGeom>
            <a:noFill/>
            <a:ln w="25400" cap="flat">
              <a:solidFill>
                <a:schemeClr val="bg2">
                  <a:lumMod val="60000"/>
                  <a:lumOff val="40000"/>
                </a:schemeClr>
              </a:solidFill>
              <a:prstDash val="solid"/>
              <a:miter lim="800000"/>
              <a:headEnd type="none" w="med" len="med"/>
              <a:tailEnd type="triangle" w="lg" len="lg"/>
            </a:ln>
            <a:extLst>
              <a:ext uri="{909E8E84-426E-40DD-AFC4-6F175D3DCCD1}">
                <a14:hiddenFill xmlns:a14="http://schemas.microsoft.com/office/drawing/2010/main">
                  <a:solidFill>
                    <a:srgbClr val="FFFFFF"/>
                  </a:solidFill>
                </a14:hiddenFill>
              </a:ext>
            </a:extLst>
          </p:spPr>
        </p:cxnSp>
        <p:cxnSp>
          <p:nvCxnSpPr>
            <p:cNvPr id="98" name="Straight Connector 97"/>
            <p:cNvCxnSpPr/>
            <p:nvPr/>
          </p:nvCxnSpPr>
          <p:spPr>
            <a:xfrm flipV="1">
              <a:off x="6315606" y="2459975"/>
              <a:ext cx="2552476" cy="3502492"/>
            </a:xfrm>
            <a:prstGeom prst="line">
              <a:avLst/>
            </a:prstGeom>
            <a:noFill/>
            <a:ln w="25400" cap="flat">
              <a:solidFill>
                <a:schemeClr val="accent3">
                  <a:lumMod val="75000"/>
                </a:schemeClr>
              </a:solidFill>
              <a:prstDash val="solid"/>
              <a:miter lim="800000"/>
              <a:headEnd type="none" w="med" len="med"/>
              <a:tailEnd type="triangle" w="lg" len="lg"/>
            </a:ln>
            <a:extLst>
              <a:ext uri="{909E8E84-426E-40DD-AFC4-6F175D3DCCD1}">
                <a14:hiddenFill xmlns:a14="http://schemas.microsoft.com/office/drawing/2010/main">
                  <a:solidFill>
                    <a:srgbClr val="FFFFFF"/>
                  </a:solidFill>
                </a14:hiddenFill>
              </a:ext>
            </a:extLst>
          </p:spPr>
        </p:cxnSp>
        <p:sp>
          <p:nvSpPr>
            <p:cNvPr id="76" name="Прямоугольник 61"/>
            <p:cNvSpPr/>
            <p:nvPr/>
          </p:nvSpPr>
          <p:spPr>
            <a:xfrm rot="16200000" flipH="1">
              <a:off x="4226354" y="3972957"/>
              <a:ext cx="3822644" cy="156375"/>
            </a:xfrm>
            <a:prstGeom prst="rect">
              <a:avLst/>
            </a:prstGeom>
            <a:noFill/>
          </p:spPr>
          <p:txBody>
            <a:bodyPr wrap="square" lIns="0" tIns="0" rIns="0" bIns="0" rtlCol="0" anchor="t">
              <a:spAutoFit/>
            </a:bodyPr>
            <a:lstStyle/>
            <a:p>
              <a:pPr algn="ctr">
                <a:lnSpc>
                  <a:spcPct val="90000"/>
                </a:lnSpc>
              </a:pPr>
              <a:r>
                <a:rPr lang="ru-RU" sz="1100" dirty="0" smtClean="0">
                  <a:solidFill>
                    <a:srgbClr val="707980"/>
                  </a:solidFill>
                </a:rPr>
                <a:t>Сумма долга</a:t>
              </a:r>
              <a:endParaRPr lang="ru-RU" sz="1100" dirty="0">
                <a:solidFill>
                  <a:srgbClr val="707980"/>
                </a:solidFill>
              </a:endParaRPr>
            </a:p>
          </p:txBody>
        </p:sp>
        <p:sp>
          <p:nvSpPr>
            <p:cNvPr id="77" name="Прямоугольник 62"/>
            <p:cNvSpPr/>
            <p:nvPr/>
          </p:nvSpPr>
          <p:spPr>
            <a:xfrm>
              <a:off x="6179373" y="6015487"/>
              <a:ext cx="69907" cy="212185"/>
            </a:xfrm>
            <a:prstGeom prst="rect">
              <a:avLst/>
            </a:prstGeom>
            <a:noFill/>
          </p:spPr>
          <p:txBody>
            <a:bodyPr wrap="square" lIns="0" tIns="0" rIns="0" bIns="0" rtlCol="0" anchor="t">
              <a:spAutoFit/>
            </a:bodyPr>
            <a:lstStyle/>
            <a:p>
              <a:pPr algn="ctr">
                <a:lnSpc>
                  <a:spcPct val="90000"/>
                </a:lnSpc>
              </a:pPr>
              <a:r>
                <a:rPr lang="ru-RU" sz="1100" dirty="0">
                  <a:solidFill>
                    <a:srgbClr val="707980"/>
                  </a:solidFill>
                </a:rPr>
                <a:t>0</a:t>
              </a:r>
            </a:p>
          </p:txBody>
        </p:sp>
        <p:sp>
          <p:nvSpPr>
            <p:cNvPr id="80" name="Прямоугольник 68"/>
            <p:cNvSpPr/>
            <p:nvPr/>
          </p:nvSpPr>
          <p:spPr>
            <a:xfrm>
              <a:off x="10289310" y="6050964"/>
              <a:ext cx="1365064" cy="187043"/>
            </a:xfrm>
            <a:prstGeom prst="rect">
              <a:avLst/>
            </a:prstGeom>
            <a:noFill/>
          </p:spPr>
          <p:txBody>
            <a:bodyPr wrap="square" lIns="0" tIns="0" rIns="0" bIns="0" rtlCol="0" anchor="t">
              <a:spAutoFit/>
            </a:bodyPr>
            <a:lstStyle/>
            <a:p>
              <a:pPr algn="r">
                <a:lnSpc>
                  <a:spcPct val="90000"/>
                </a:lnSpc>
              </a:pPr>
              <a:r>
                <a:rPr lang="ru-RU" sz="1100" dirty="0" smtClean="0">
                  <a:solidFill>
                    <a:srgbClr val="707980"/>
                  </a:solidFill>
                </a:rPr>
                <a:t>Время</a:t>
              </a:r>
              <a:endParaRPr lang="ru-RU" sz="1100" dirty="0">
                <a:solidFill>
                  <a:srgbClr val="707980"/>
                </a:solidFill>
              </a:endParaRPr>
            </a:p>
          </p:txBody>
        </p:sp>
        <p:sp>
          <p:nvSpPr>
            <p:cNvPr id="107" name="Прямоугольник 68"/>
            <p:cNvSpPr/>
            <p:nvPr/>
          </p:nvSpPr>
          <p:spPr>
            <a:xfrm>
              <a:off x="9329823" y="4816369"/>
              <a:ext cx="1601718" cy="304699"/>
            </a:xfrm>
            <a:prstGeom prst="rect">
              <a:avLst/>
            </a:prstGeom>
            <a:noFill/>
          </p:spPr>
          <p:txBody>
            <a:bodyPr wrap="square" lIns="0" tIns="0" rIns="0" bIns="0" rtlCol="0" anchor="t">
              <a:spAutoFit/>
            </a:bodyPr>
            <a:lstStyle/>
            <a:p>
              <a:pPr algn="ctr">
                <a:lnSpc>
                  <a:spcPct val="90000"/>
                </a:lnSpc>
              </a:pPr>
              <a:r>
                <a:rPr lang="ru-RU" sz="1100" dirty="0" smtClean="0">
                  <a:solidFill>
                    <a:srgbClr val="707980"/>
                  </a:solidFill>
                </a:rPr>
                <a:t>Выплаты</a:t>
              </a:r>
              <a:r>
                <a:rPr lang="en-US" sz="1100" dirty="0" smtClean="0">
                  <a:solidFill>
                    <a:srgbClr val="707980"/>
                  </a:solidFill>
                </a:rPr>
                <a:t> </a:t>
              </a:r>
              <a:r>
                <a:rPr lang="ru-RU" sz="1100" dirty="0" smtClean="0">
                  <a:solidFill>
                    <a:srgbClr val="707980"/>
                  </a:solidFill>
                </a:rPr>
                <a:t>в рублях</a:t>
              </a:r>
              <a:br>
                <a:rPr lang="ru-RU" sz="1100" dirty="0" smtClean="0">
                  <a:solidFill>
                    <a:srgbClr val="707980"/>
                  </a:solidFill>
                </a:rPr>
              </a:br>
              <a:r>
                <a:rPr lang="ru-RU" sz="1100" dirty="0" smtClean="0">
                  <a:solidFill>
                    <a:srgbClr val="707980"/>
                  </a:solidFill>
                </a:rPr>
                <a:t>(амортизация долга)</a:t>
              </a:r>
              <a:endParaRPr lang="ru-RU" sz="1100" dirty="0">
                <a:solidFill>
                  <a:srgbClr val="707980"/>
                </a:solidFill>
              </a:endParaRPr>
            </a:p>
          </p:txBody>
        </p:sp>
        <p:sp>
          <p:nvSpPr>
            <p:cNvPr id="46" name="Freeform 5"/>
            <p:cNvSpPr>
              <a:spLocks/>
            </p:cNvSpPr>
            <p:nvPr/>
          </p:nvSpPr>
          <p:spPr bwMode="auto">
            <a:xfrm>
              <a:off x="11395737" y="4500116"/>
              <a:ext cx="145153" cy="1460947"/>
            </a:xfrm>
            <a:custGeom>
              <a:avLst/>
              <a:gdLst>
                <a:gd name="T0" fmla="*/ 80 w 1162"/>
                <a:gd name="T1" fmla="*/ 0 h 1210"/>
                <a:gd name="T2" fmla="*/ 39 w 1162"/>
                <a:gd name="T3" fmla="*/ 103 h 1210"/>
                <a:gd name="T4" fmla="*/ 0 w 1162"/>
                <a:gd name="T5" fmla="*/ 202 h 1210"/>
                <a:gd name="T6" fmla="*/ 39 w 1162"/>
                <a:gd name="T7" fmla="*/ 300 h 1210"/>
                <a:gd name="T8" fmla="*/ 80 w 1162"/>
                <a:gd name="T9" fmla="*/ 403 h 1210"/>
                <a:gd name="T10" fmla="*/ 39 w 1162"/>
                <a:gd name="T11" fmla="*/ 507 h 1210"/>
                <a:gd name="T12" fmla="*/ 0 w 1162"/>
                <a:gd name="T13" fmla="*/ 605 h 1210"/>
                <a:gd name="T14" fmla="*/ 39 w 1162"/>
                <a:gd name="T15" fmla="*/ 703 h 1210"/>
                <a:gd name="T16" fmla="*/ 80 w 1162"/>
                <a:gd name="T17" fmla="*/ 807 h 1210"/>
                <a:gd name="T18" fmla="*/ 39 w 1162"/>
                <a:gd name="T19" fmla="*/ 910 h 1210"/>
                <a:gd name="T20" fmla="*/ 0 w 1162"/>
                <a:gd name="T21" fmla="*/ 1008 h 1210"/>
                <a:gd name="T22" fmla="*/ 39 w 1162"/>
                <a:gd name="T23" fmla="*/ 1107 h 1210"/>
                <a:gd name="T24" fmla="*/ 80 w 1162"/>
                <a:gd name="T25" fmla="*/ 1210 h 1210"/>
                <a:gd name="T26" fmla="*/ 1162 w 1162"/>
                <a:gd name="T27" fmla="*/ 1210 h 1210"/>
                <a:gd name="T28" fmla="*/ 1162 w 1162"/>
                <a:gd name="T29" fmla="*/ 0 h 1210"/>
                <a:gd name="T30" fmla="*/ 80 w 1162"/>
                <a:gd name="T31" fmla="*/ 0 h 1210"/>
                <a:gd name="connsiteX0" fmla="*/ 688 w 10433"/>
                <a:gd name="connsiteY0" fmla="*/ 0 h 10000"/>
                <a:gd name="connsiteX1" fmla="*/ 336 w 10433"/>
                <a:gd name="connsiteY1" fmla="*/ 851 h 10000"/>
                <a:gd name="connsiteX2" fmla="*/ 0 w 10433"/>
                <a:gd name="connsiteY2" fmla="*/ 1669 h 10000"/>
                <a:gd name="connsiteX3" fmla="*/ 336 w 10433"/>
                <a:gd name="connsiteY3" fmla="*/ 2479 h 10000"/>
                <a:gd name="connsiteX4" fmla="*/ 688 w 10433"/>
                <a:gd name="connsiteY4" fmla="*/ 3331 h 10000"/>
                <a:gd name="connsiteX5" fmla="*/ 336 w 10433"/>
                <a:gd name="connsiteY5" fmla="*/ 4190 h 10000"/>
                <a:gd name="connsiteX6" fmla="*/ 0 w 10433"/>
                <a:gd name="connsiteY6" fmla="*/ 5000 h 10000"/>
                <a:gd name="connsiteX7" fmla="*/ 336 w 10433"/>
                <a:gd name="connsiteY7" fmla="*/ 5810 h 10000"/>
                <a:gd name="connsiteX8" fmla="*/ 688 w 10433"/>
                <a:gd name="connsiteY8" fmla="*/ 6669 h 10000"/>
                <a:gd name="connsiteX9" fmla="*/ 336 w 10433"/>
                <a:gd name="connsiteY9" fmla="*/ 7521 h 10000"/>
                <a:gd name="connsiteX10" fmla="*/ 0 w 10433"/>
                <a:gd name="connsiteY10" fmla="*/ 8331 h 10000"/>
                <a:gd name="connsiteX11" fmla="*/ 336 w 10433"/>
                <a:gd name="connsiteY11" fmla="*/ 9149 h 10000"/>
                <a:gd name="connsiteX12" fmla="*/ 688 w 10433"/>
                <a:gd name="connsiteY12" fmla="*/ 10000 h 10000"/>
                <a:gd name="connsiteX13" fmla="*/ 10000 w 10433"/>
                <a:gd name="connsiteY13" fmla="*/ 10000 h 10000"/>
                <a:gd name="connsiteX14" fmla="*/ 10433 w 10433"/>
                <a:gd name="connsiteY14" fmla="*/ 417 h 10000"/>
                <a:gd name="connsiteX0" fmla="*/ 688 w 10000"/>
                <a:gd name="connsiteY0" fmla="*/ 0 h 10000"/>
                <a:gd name="connsiteX1" fmla="*/ 336 w 10000"/>
                <a:gd name="connsiteY1" fmla="*/ 851 h 10000"/>
                <a:gd name="connsiteX2" fmla="*/ 0 w 10000"/>
                <a:gd name="connsiteY2" fmla="*/ 1669 h 10000"/>
                <a:gd name="connsiteX3" fmla="*/ 336 w 10000"/>
                <a:gd name="connsiteY3" fmla="*/ 2479 h 10000"/>
                <a:gd name="connsiteX4" fmla="*/ 688 w 10000"/>
                <a:gd name="connsiteY4" fmla="*/ 3331 h 10000"/>
                <a:gd name="connsiteX5" fmla="*/ 336 w 10000"/>
                <a:gd name="connsiteY5" fmla="*/ 4190 h 10000"/>
                <a:gd name="connsiteX6" fmla="*/ 0 w 10000"/>
                <a:gd name="connsiteY6" fmla="*/ 5000 h 10000"/>
                <a:gd name="connsiteX7" fmla="*/ 336 w 10000"/>
                <a:gd name="connsiteY7" fmla="*/ 5810 h 10000"/>
                <a:gd name="connsiteX8" fmla="*/ 688 w 10000"/>
                <a:gd name="connsiteY8" fmla="*/ 6669 h 10000"/>
                <a:gd name="connsiteX9" fmla="*/ 336 w 10000"/>
                <a:gd name="connsiteY9" fmla="*/ 7521 h 10000"/>
                <a:gd name="connsiteX10" fmla="*/ 0 w 10000"/>
                <a:gd name="connsiteY10" fmla="*/ 8331 h 10000"/>
                <a:gd name="connsiteX11" fmla="*/ 336 w 10000"/>
                <a:gd name="connsiteY11" fmla="*/ 9149 h 10000"/>
                <a:gd name="connsiteX12" fmla="*/ 688 w 10000"/>
                <a:gd name="connsiteY12" fmla="*/ 10000 h 10000"/>
                <a:gd name="connsiteX13" fmla="*/ 10000 w 10000"/>
                <a:gd name="connsiteY13" fmla="*/ 10000 h 10000"/>
                <a:gd name="connsiteX0" fmla="*/ 688 w 688"/>
                <a:gd name="connsiteY0" fmla="*/ 0 h 10000"/>
                <a:gd name="connsiteX1" fmla="*/ 336 w 688"/>
                <a:gd name="connsiteY1" fmla="*/ 851 h 10000"/>
                <a:gd name="connsiteX2" fmla="*/ 0 w 688"/>
                <a:gd name="connsiteY2" fmla="*/ 1669 h 10000"/>
                <a:gd name="connsiteX3" fmla="*/ 336 w 688"/>
                <a:gd name="connsiteY3" fmla="*/ 2479 h 10000"/>
                <a:gd name="connsiteX4" fmla="*/ 688 w 688"/>
                <a:gd name="connsiteY4" fmla="*/ 3331 h 10000"/>
                <a:gd name="connsiteX5" fmla="*/ 336 w 688"/>
                <a:gd name="connsiteY5" fmla="*/ 4190 h 10000"/>
                <a:gd name="connsiteX6" fmla="*/ 0 w 688"/>
                <a:gd name="connsiteY6" fmla="*/ 5000 h 10000"/>
                <a:gd name="connsiteX7" fmla="*/ 336 w 688"/>
                <a:gd name="connsiteY7" fmla="*/ 5810 h 10000"/>
                <a:gd name="connsiteX8" fmla="*/ 688 w 688"/>
                <a:gd name="connsiteY8" fmla="*/ 6669 h 10000"/>
                <a:gd name="connsiteX9" fmla="*/ 336 w 688"/>
                <a:gd name="connsiteY9" fmla="*/ 7521 h 10000"/>
                <a:gd name="connsiteX10" fmla="*/ 0 w 688"/>
                <a:gd name="connsiteY10" fmla="*/ 8331 h 10000"/>
                <a:gd name="connsiteX11" fmla="*/ 336 w 688"/>
                <a:gd name="connsiteY11" fmla="*/ 9149 h 10000"/>
                <a:gd name="connsiteX12" fmla="*/ 688 w 688"/>
                <a:gd name="connsiteY12" fmla="*/ 10000 h 10000"/>
                <a:gd name="connsiteX0" fmla="*/ 10139 w 10261"/>
                <a:gd name="connsiteY0" fmla="*/ 0 h 10000"/>
                <a:gd name="connsiteX1" fmla="*/ 5023 w 10261"/>
                <a:gd name="connsiteY1" fmla="*/ 851 h 10000"/>
                <a:gd name="connsiteX2" fmla="*/ 139 w 10261"/>
                <a:gd name="connsiteY2" fmla="*/ 1669 h 10000"/>
                <a:gd name="connsiteX3" fmla="*/ 10139 w 10261"/>
                <a:gd name="connsiteY3" fmla="*/ 3331 h 10000"/>
                <a:gd name="connsiteX4" fmla="*/ 5023 w 10261"/>
                <a:gd name="connsiteY4" fmla="*/ 4190 h 10000"/>
                <a:gd name="connsiteX5" fmla="*/ 139 w 10261"/>
                <a:gd name="connsiteY5" fmla="*/ 5000 h 10000"/>
                <a:gd name="connsiteX6" fmla="*/ 5023 w 10261"/>
                <a:gd name="connsiteY6" fmla="*/ 5810 h 10000"/>
                <a:gd name="connsiteX7" fmla="*/ 10139 w 10261"/>
                <a:gd name="connsiteY7" fmla="*/ 6669 h 10000"/>
                <a:gd name="connsiteX8" fmla="*/ 5023 w 10261"/>
                <a:gd name="connsiteY8" fmla="*/ 7521 h 10000"/>
                <a:gd name="connsiteX9" fmla="*/ 139 w 10261"/>
                <a:gd name="connsiteY9" fmla="*/ 8331 h 10000"/>
                <a:gd name="connsiteX10" fmla="*/ 5023 w 10261"/>
                <a:gd name="connsiteY10" fmla="*/ 9149 h 10000"/>
                <a:gd name="connsiteX11" fmla="*/ 10139 w 10261"/>
                <a:gd name="connsiteY11" fmla="*/ 10000 h 10000"/>
                <a:gd name="connsiteX0" fmla="*/ 10000 w 10000"/>
                <a:gd name="connsiteY0" fmla="*/ 0 h 10000"/>
                <a:gd name="connsiteX1" fmla="*/ 4884 w 10000"/>
                <a:gd name="connsiteY1" fmla="*/ 851 h 10000"/>
                <a:gd name="connsiteX2" fmla="*/ 10000 w 10000"/>
                <a:gd name="connsiteY2" fmla="*/ 3331 h 10000"/>
                <a:gd name="connsiteX3" fmla="*/ 4884 w 10000"/>
                <a:gd name="connsiteY3" fmla="*/ 4190 h 10000"/>
                <a:gd name="connsiteX4" fmla="*/ 0 w 10000"/>
                <a:gd name="connsiteY4" fmla="*/ 5000 h 10000"/>
                <a:gd name="connsiteX5" fmla="*/ 4884 w 10000"/>
                <a:gd name="connsiteY5" fmla="*/ 5810 h 10000"/>
                <a:gd name="connsiteX6" fmla="*/ 10000 w 10000"/>
                <a:gd name="connsiteY6" fmla="*/ 6669 h 10000"/>
                <a:gd name="connsiteX7" fmla="*/ 4884 w 10000"/>
                <a:gd name="connsiteY7" fmla="*/ 7521 h 10000"/>
                <a:gd name="connsiteX8" fmla="*/ 0 w 10000"/>
                <a:gd name="connsiteY8" fmla="*/ 8331 h 10000"/>
                <a:gd name="connsiteX9" fmla="*/ 4884 w 10000"/>
                <a:gd name="connsiteY9" fmla="*/ 9149 h 10000"/>
                <a:gd name="connsiteX10" fmla="*/ 10000 w 10000"/>
                <a:gd name="connsiteY10" fmla="*/ 10000 h 10000"/>
                <a:gd name="connsiteX0" fmla="*/ 4884 w 10000"/>
                <a:gd name="connsiteY0" fmla="*/ 0 h 9149"/>
                <a:gd name="connsiteX1" fmla="*/ 10000 w 10000"/>
                <a:gd name="connsiteY1" fmla="*/ 2480 h 9149"/>
                <a:gd name="connsiteX2" fmla="*/ 4884 w 10000"/>
                <a:gd name="connsiteY2" fmla="*/ 3339 h 9149"/>
                <a:gd name="connsiteX3" fmla="*/ 0 w 10000"/>
                <a:gd name="connsiteY3" fmla="*/ 4149 h 9149"/>
                <a:gd name="connsiteX4" fmla="*/ 4884 w 10000"/>
                <a:gd name="connsiteY4" fmla="*/ 4959 h 9149"/>
                <a:gd name="connsiteX5" fmla="*/ 10000 w 10000"/>
                <a:gd name="connsiteY5" fmla="*/ 5818 h 9149"/>
                <a:gd name="connsiteX6" fmla="*/ 4884 w 10000"/>
                <a:gd name="connsiteY6" fmla="*/ 6670 h 9149"/>
                <a:gd name="connsiteX7" fmla="*/ 0 w 10000"/>
                <a:gd name="connsiteY7" fmla="*/ 7480 h 9149"/>
                <a:gd name="connsiteX8" fmla="*/ 4884 w 10000"/>
                <a:gd name="connsiteY8" fmla="*/ 8298 h 9149"/>
                <a:gd name="connsiteX9" fmla="*/ 10000 w 10000"/>
                <a:gd name="connsiteY9" fmla="*/ 9149 h 9149"/>
                <a:gd name="connsiteX0" fmla="*/ 10000 w 10000"/>
                <a:gd name="connsiteY0" fmla="*/ 0 h 7289"/>
                <a:gd name="connsiteX1" fmla="*/ 4884 w 10000"/>
                <a:gd name="connsiteY1" fmla="*/ 939 h 7289"/>
                <a:gd name="connsiteX2" fmla="*/ 0 w 10000"/>
                <a:gd name="connsiteY2" fmla="*/ 1824 h 7289"/>
                <a:gd name="connsiteX3" fmla="*/ 4884 w 10000"/>
                <a:gd name="connsiteY3" fmla="*/ 2709 h 7289"/>
                <a:gd name="connsiteX4" fmla="*/ 10000 w 10000"/>
                <a:gd name="connsiteY4" fmla="*/ 3648 h 7289"/>
                <a:gd name="connsiteX5" fmla="*/ 4884 w 10000"/>
                <a:gd name="connsiteY5" fmla="*/ 4579 h 7289"/>
                <a:gd name="connsiteX6" fmla="*/ 0 w 10000"/>
                <a:gd name="connsiteY6" fmla="*/ 5465 h 7289"/>
                <a:gd name="connsiteX7" fmla="*/ 4884 w 10000"/>
                <a:gd name="connsiteY7" fmla="*/ 6359 h 7289"/>
                <a:gd name="connsiteX8" fmla="*/ 10000 w 10000"/>
                <a:gd name="connsiteY8" fmla="*/ 7289 h 72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000" h="7289">
                  <a:moveTo>
                    <a:pt x="10000" y="0"/>
                  </a:moveTo>
                  <a:cubicBezTo>
                    <a:pt x="10000" y="607"/>
                    <a:pt x="7384" y="704"/>
                    <a:pt x="4884" y="939"/>
                  </a:cubicBezTo>
                  <a:cubicBezTo>
                    <a:pt x="2384" y="1165"/>
                    <a:pt x="0" y="1381"/>
                    <a:pt x="0" y="1824"/>
                  </a:cubicBezTo>
                  <a:cubicBezTo>
                    <a:pt x="0" y="2267"/>
                    <a:pt x="2384" y="2483"/>
                    <a:pt x="4884" y="2709"/>
                  </a:cubicBezTo>
                  <a:cubicBezTo>
                    <a:pt x="7384" y="2944"/>
                    <a:pt x="10000" y="3179"/>
                    <a:pt x="10000" y="3648"/>
                  </a:cubicBezTo>
                  <a:cubicBezTo>
                    <a:pt x="10000" y="4109"/>
                    <a:pt x="7384" y="4353"/>
                    <a:pt x="4884" y="4579"/>
                  </a:cubicBezTo>
                  <a:cubicBezTo>
                    <a:pt x="2384" y="4805"/>
                    <a:pt x="0" y="5022"/>
                    <a:pt x="0" y="5465"/>
                  </a:cubicBezTo>
                  <a:cubicBezTo>
                    <a:pt x="0" y="5907"/>
                    <a:pt x="2384" y="6124"/>
                    <a:pt x="4884" y="6359"/>
                  </a:cubicBezTo>
                  <a:cubicBezTo>
                    <a:pt x="7384" y="6584"/>
                    <a:pt x="10000" y="6819"/>
                    <a:pt x="10000" y="7289"/>
                  </a:cubicBezTo>
                </a:path>
              </a:pathLst>
            </a:custGeom>
            <a:noFill/>
            <a:ln w="3175">
              <a:solidFill>
                <a:srgbClr val="B5DCDD"/>
              </a:solidFill>
              <a:round/>
              <a:headEnd/>
              <a:tailEnd/>
            </a:ln>
          </p:spPr>
          <p:txBody>
            <a:bodyPr vert="horz" wrap="square" lIns="91440" tIns="45720" rIns="91440" bIns="45720" numCol="1" anchor="t" anchorCtr="0" compatLnSpc="1">
              <a:prstTxWarp prst="textNoShape">
                <a:avLst/>
              </a:prstTxWarp>
            </a:bodyPr>
            <a:lstStyle/>
            <a:p>
              <a:endParaRPr lang="ru-RU" dirty="0"/>
            </a:p>
          </p:txBody>
        </p:sp>
        <p:sp>
          <p:nvSpPr>
            <p:cNvPr id="73" name="Freeform 72"/>
            <p:cNvSpPr/>
            <p:nvPr/>
          </p:nvSpPr>
          <p:spPr>
            <a:xfrm>
              <a:off x="6315606" y="2041525"/>
              <a:ext cx="5338767" cy="3918950"/>
            </a:xfrm>
            <a:custGeom>
              <a:avLst/>
              <a:gdLst>
                <a:gd name="connsiteX0" fmla="*/ 0 w 679450"/>
                <a:gd name="connsiteY0" fmla="*/ 0 h 742950"/>
                <a:gd name="connsiteX1" fmla="*/ 0 w 679450"/>
                <a:gd name="connsiteY1" fmla="*/ 742950 h 742950"/>
                <a:gd name="connsiteX2" fmla="*/ 679450 w 679450"/>
                <a:gd name="connsiteY2" fmla="*/ 742950 h 742950"/>
              </a:gdLst>
              <a:ahLst/>
              <a:cxnLst>
                <a:cxn ang="0">
                  <a:pos x="connsiteX0" y="connsiteY0"/>
                </a:cxn>
                <a:cxn ang="0">
                  <a:pos x="connsiteX1" y="connsiteY1"/>
                </a:cxn>
                <a:cxn ang="0">
                  <a:pos x="connsiteX2" y="connsiteY2"/>
                </a:cxn>
              </a:cxnLst>
              <a:rect l="l" t="t" r="r" b="b"/>
              <a:pathLst>
                <a:path w="679450" h="742950">
                  <a:moveTo>
                    <a:pt x="0" y="0"/>
                  </a:moveTo>
                  <a:lnTo>
                    <a:pt x="0" y="742950"/>
                  </a:lnTo>
                  <a:lnTo>
                    <a:pt x="679450" y="742950"/>
                  </a:lnTo>
                </a:path>
              </a:pathLst>
            </a:custGeom>
            <a:noFill/>
            <a:ln w="6350">
              <a:solidFill>
                <a:srgbClr val="707980"/>
              </a:solidFill>
              <a:miter lim="400000"/>
              <a:headEnd type="triangle" w="med" len="med"/>
              <a:tailEnd type="triangle" w="med" len="med"/>
            </a:ln>
            <a:effectLst>
              <a:outerShdw blurRad="215900" dist="215900" dir="2700000" rotWithShape="0">
                <a:schemeClr val="tx1">
                  <a:lumMod val="50000"/>
                  <a:alpha val="10000"/>
                </a:schemeClr>
              </a:outerShdw>
            </a:effectLst>
          </p:spPr>
          <p:txBody>
            <a:bodyPr rtlCol="0" anchor="ctr"/>
            <a:lstStyle/>
            <a:p>
              <a:pPr algn="ctr"/>
              <a:endParaRPr lang="ru-RU" dirty="0"/>
            </a:p>
          </p:txBody>
        </p:sp>
        <p:cxnSp>
          <p:nvCxnSpPr>
            <p:cNvPr id="99" name="Прямая соединительная линия 63"/>
            <p:cNvCxnSpPr/>
            <p:nvPr/>
          </p:nvCxnSpPr>
          <p:spPr>
            <a:xfrm flipV="1">
              <a:off x="8870535" y="2459975"/>
              <a:ext cx="0" cy="3502495"/>
            </a:xfrm>
            <a:prstGeom prst="line">
              <a:avLst/>
            </a:prstGeom>
            <a:noFill/>
            <a:ln w="12700" cap="rnd" cmpd="sng" algn="ctr">
              <a:solidFill>
                <a:schemeClr val="tx1"/>
              </a:solidFill>
              <a:prstDash val="sysDash"/>
              <a:headEnd type="oval"/>
              <a:tailEnd type="oval"/>
            </a:ln>
            <a:effectLst/>
          </p:spPr>
        </p:cxnSp>
      </p:grpSp>
    </p:spTree>
    <p:extLst>
      <p:ext uri="{BB962C8B-B14F-4D97-AF65-F5344CB8AC3E}">
        <p14:creationId xmlns:p14="http://schemas.microsoft.com/office/powerpoint/2010/main" val="265856150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2"/>
          <p:cNvSpPr>
            <a:spLocks noGrp="1"/>
          </p:cNvSpPr>
          <p:nvPr>
            <p:ph type="title"/>
          </p:nvPr>
        </p:nvSpPr>
        <p:spPr>
          <a:xfrm>
            <a:off x="157018" y="297007"/>
            <a:ext cx="11563927" cy="6362411"/>
          </a:xfrm>
        </p:spPr>
        <p:txBody>
          <a:bodyPr/>
          <a:lstStyle/>
          <a:p>
            <a:r>
              <a:rPr lang="ru-RU" sz="800" b="1" dirty="0" smtClean="0"/>
              <a:t>Дисклеймер</a:t>
            </a:r>
            <a:r>
              <a:rPr lang="ru-RU" sz="800" dirty="0" smtClean="0"/>
              <a:t/>
            </a:r>
            <a:br>
              <a:rPr lang="ru-RU" sz="800" dirty="0" smtClean="0"/>
            </a:br>
            <a:r>
              <a:rPr lang="ru-RU" sz="800" dirty="0"/>
              <a:t/>
            </a:r>
            <a:br>
              <a:rPr lang="ru-RU" sz="800" dirty="0"/>
            </a:br>
            <a:r>
              <a:rPr lang="ru-RU" sz="800" dirty="0"/>
              <a:t>Настоящий документ доводится до Вашего сведения исключительно в информационных целях, и никакая его часть, включая описание финансовых инструментов, продуктов и услуг, не рассматривается и не должна рассматриваться как рекомендация или предложение совершить какую-либо сделку, включая покупку или продажу каких-либо финансовых инструментов, продуктов или услуг какому-либо лицу в юрисдикции, где такая деятельность противоречила бы законодательству о ценных бумагах или другим локальным законам и нормативно-правовым актам или же обязывала бы Сбербанк выполнить требование о какой-либо регистрации в такой юрисдикции. Именно Вашей обязанностью является убедиться в том, что Вы имеете право инвестировать в упомянутые в настоящем документе финансовые инструменты, продукты или услуги</a:t>
            </a:r>
            <a:r>
              <a:rPr lang="ru-RU" sz="800" dirty="0" smtClean="0"/>
              <a:t>.</a:t>
            </a:r>
            <a:r>
              <a:rPr lang="ru-RU" sz="800" dirty="0"/>
              <a:t/>
            </a:r>
            <a:br>
              <a:rPr lang="ru-RU" sz="800" dirty="0"/>
            </a:br>
            <a:r>
              <a:rPr lang="ru-RU" sz="800" dirty="0"/>
              <a:t>Сбербанк не действует в качестве инвестиционного советника, и предоставление информации посредством настоящего документа не должно рассматриваться как инвестиционное консультирование. Настоящий документ не содержит каких-либо заверений о том, что финансовые инструменты, продукты или услуги, описанные в нем, отвечают либо должны отвечать требованиям кого-либо из его пользователей. Информация, которая содержится в настоящем документе, подготовлена и предоставляется для определенной категории или для всех клиентов, потенциальных клиентов и контрагентов Сбербанка. Финансовые инструменты, продукты или услуги, описываемые в настоящем документе, могут не соответствовать именно Вашему инвестиционному профилю, не учитывать Ваши инвестиционные и иные потребности и цели, а также ожидания по уровню риска и/или доходности, таким образом, предоставление Вам данного документа не является индивидуальной инвестиционной рекомендацией. </a:t>
            </a:r>
            <a:br>
              <a:rPr lang="ru-RU" sz="800" dirty="0"/>
            </a:br>
            <a:r>
              <a:rPr lang="ru-RU" sz="800" dirty="0"/>
              <a:t>Вы должны осуществить свою собственную оценку рисков, не полагаясь исключительно на информацию, с которой Вы были ознакомлены в рамках настоящего документа. При необходимости, Вы должны получить независимые правовые, инвестиционные, налоговые, финансовые, бухгалтерские и другие необходимые профессиональные консультации для принятия Вами взвешенного инвестиционного решения, при котором упомянутые в настоящем документе финансовые инструменты, продукты или услуги будут действительно подходить для Вашей ситуации и соответствовать Вашему инвестиционному профилю. Вы должны понимать природу и суть договорных отношений, в которые вступаете, а также риск убытков, которые могут значительно превышать размер инвестированных средств или ожидаемого положительного экономического эффекта от сделки (потенциально такие убытки могут быть ничем не ограничены), и степень такого риска. Сбербанк не несет ответственности за финансовые или иные последствия, которые могут возникнуть в результате произведенных Вами инвестиций, включая инвестиции в финансовые инструменты, продукты или услуги, информация о которых содержится в настоящем документе. При этом Сбербанк сохраняет за собой право предоставлять лично Вам индивидуальные инвестиционные рекомендации исключительно на основании отдельного договора об инвестиционном консультировании, который может быть заключен с Вами, и определенного в связи с ним Вашего инвестиционного профиля</a:t>
            </a:r>
            <a:r>
              <a:rPr lang="ru-RU" sz="800" dirty="0" smtClean="0"/>
              <a:t>.</a:t>
            </a:r>
            <a:r>
              <a:rPr lang="ru-RU" sz="800" dirty="0"/>
              <a:t/>
            </a:r>
            <a:br>
              <a:rPr lang="ru-RU" sz="800" dirty="0"/>
            </a:br>
            <a:r>
              <a:rPr lang="ru-RU" sz="800" dirty="0"/>
              <a:t>Вам следует исходить из того, что если прямо не указано иное, то в отношениях с Вами Сбербанк выступает как независимый контрагент, преследующий собственные коммерческие интересы, и не действует в качестве лица, несущего перед Вами фидуциарные обязательства либо обязательства иного лично-доверительного характера (включая обязательства инвестиционного советника). Сбербанк может иметь длинные и короткие позиции, выступать маркет-мейкером или иным образом покупать и продавать финансовые инструменты, идентичные сделке, которая может быть совершена с Вами, или каким-либо образом экономически связанные с такой сделкой. Кроме этого, Сбербанк может взаимодействовать с эмитентом (владельцем) какой-либо ценной бумаги или финансового инструмента, являющегося базовым активом производного финансового инструмента (ПФИ) в заключенной или обсуждаемой с Вами сделке, в рамках своего инвестиционного или корпоративного банковского бизнеса, оказания консультационных услуг или иных коммерческих отношений, а также оказывает услуги третьим лицам по продаже или дистрибуции ценных бумаг и осуществляет сделки и иные операции с финансовыми инструментами в интересах третьих лиц и/или в собственных интересах в порядке совмещения видов профессиональной деятельности в соответствии с применимым законодательством. </a:t>
            </a:r>
            <a:br>
              <a:rPr lang="ru-RU" sz="800" dirty="0"/>
            </a:br>
            <a:r>
              <a:rPr lang="ru-RU" sz="800" dirty="0"/>
              <a:t>В настоящем документе приведены прогнозные заявления, которые не основаны на фактических обстоятельствах и включают в себя мнение и/или текущие ожидания Сбербанка в отношении указываемых показателей. По своей природе для прогнозных заявлений характерно наличие рисков и факторов неопределенности, поскольку они относятся к событиям и зависят от обстоятельств, которые могут не произойти в будущем. Сбербанк настоящим предупреждает Вас о том, что прогнозные заявления не являются гарантией будущих фактических показателей, которые, таким образом, могут существенным образом отличаться от тех данных, которые приведены в прогнозных заявлениях, содержащихся в настоящем документе. Сбербанк не принимает на себя обязательств по пересмотру или подтверждению ожиданий и оценок, а также по обновлению прогнозных заявлений для отражения произошедших событий или возникших обстоятельств после даты получения Вами данного документа. Таким образом, цены, размеры выплат и иные показатели, фигурирующие в данном документе, имеют лишь индикативную ценность и не могут рассматриваться в качестве каких-либо гарантий со стороны Сбербанка. </a:t>
            </a:r>
            <a:br>
              <a:rPr lang="ru-RU" sz="800" dirty="0"/>
            </a:br>
            <a:r>
              <a:rPr lang="ru-RU" sz="800" dirty="0"/>
              <a:t>Предоставленные индикативные котировки, описание, модели, оценки, аналитические и прогнозные данные были подготовлены на основе допущений и показателей, выбранных на основе добросовестного подхода к оценке доступной на определенный момент времени информации, и Сбербанк не дает никаких гарантий в отношении достоверности такой информации, корректности, полноты и обоснованности сделанных на её основе котировок, моделей и оценок, которые не могут рассматриваться как (1) условия, на которых могут быть заключены новые сделки или прекращены/изменены ранее совершенные сделки; (2) суммы или основа для расчета сумм, которые подлежали бы уплате в случае досрочного прекращения существующих сделок. Приведенные в настоящем документе оценки и расчеты основаны на внутренних моделях, применяемых Сбербанком, и предположениях относительно будущих рыночных условий. Оценки и расчеты, основанные на других моделях и предположениях, могут давать иные результаты. Ни при каких условиях Сбербанк не принимает на себя ответственности за (1) корректность моделей оценки и достоверность доступных рыночных данных; (2) возможные ошибки и упущения, сделанные при расчетах либо при переносе данных, а также за (3) какие-либо убытки, которые Вы или любое третье лицо можете понести в результате использования приведенных оценочных показателей в каких-либо целях. </a:t>
            </a:r>
            <a:br>
              <a:rPr lang="ru-RU" sz="800" dirty="0"/>
            </a:br>
            <a:r>
              <a:rPr lang="ru-RU" sz="800" dirty="0"/>
              <a:t>Финансовые инструменты связаны с высоким уровнем риска. Стоимость инструмента может меняться в зависимости от множества факторов, включая цены, значения или уровни одного или нескольких базовых активов. Стоимость инвестиций может увеличиваться и уменьшаться. Результаты инвестирования в прошлом не определяют доходов в будущем. Банк и/или государство не гарантирует доходность инвестиций, инвестиционной деятельности или финансовых инструментов. Прежде чем заключать какую-либо сделку с финансовым инструментом Вам необходимо тщательно проанализировать и убедиться, что Вы полностью понимаете, как условия конкретного финансового инструмента, так и связанные с этим юридические, налоговые, финансовые и другие риски (описания которых не содержится в настоящем документе), в том числе осознаете Вашу готовность понести значительные убытки. </a:t>
            </a:r>
            <a:br>
              <a:rPr lang="ru-RU" sz="800" dirty="0"/>
            </a:br>
            <a:r>
              <a:rPr lang="ru-RU" sz="800" dirty="0"/>
              <a:t>Внебиржевые ПФИ, подобно другим финансовым инструментам, не только могут предоставлять определенные выгоды, но и влекут за собой существенные риски. Риски, которым Вы подвергаетесь в связи с конкретной сделкой, зависят от условий такой сделки и особенностей Вашей ситуации, однако общими для внебиржевых ПФИ являются, в частности, риск неблагоприятного или неожиданного изменения размера платежей в связи с изменением стоимости/значения базового актива, финансовых или политических изменений, риск дефолта контрагента по договору или эмитента (владельца) базового актива, риски изменения правового регулирования или правоприменительной практики, риск отсутствия ликвидности и другие связанные кредитные, рыночные и иные риски. Вы также можете подвергаться операционным рискам, если не имеете внутренних процедур контроля и мониторинга различных рисков, требований к фондированию и иных требований, предъявляемых к Вам в связи с заключением сделок на рынке внебиржевых ПФИ и иных финансовых рынках. С основными рисками, связанными с заключением внебиржевой срочной сделки, вы можете ознакомиться на сайте Сбербанка по адресу: http://www.sberbank.ru/ru/legal/investments/globalmarkets/riski.</a:t>
            </a:r>
            <a:br>
              <a:rPr lang="ru-RU" sz="800" dirty="0"/>
            </a:br>
            <a:r>
              <a:rPr lang="ru-RU" sz="800" dirty="0"/>
              <a:t>Отличительной особенностью внебиржевых ПФИ является возможность индивидуализировать их условия с учетом конкретных финансовых целей и задач по управлению рисками, которые не могли бы быть достигнуты или решены иным образом. Однако, нестандартные условия конкретного ПФИ могут отрицательно сказаться на его ликвидности (возможности быстро досрочно прекратить/заместить иной сделкой), а также оказать влияние на другие риски, что в итоге может привести к значительным финансовым потерям.  </a:t>
            </a:r>
            <a:br>
              <a:rPr lang="ru-RU" sz="800" dirty="0"/>
            </a:br>
            <a:r>
              <a:rPr lang="ru-RU" sz="800" dirty="0"/>
              <a:t>ВАМ СЛЕДУЕТ ВОЗДЕРЖАТЬСЯ ОТ ЗАКЛЮЧЕНИЯ СДЕЛОК, ЕСЛИ ВЫ НЕ ПОНИМАЕТЕ СВЯЗАННЫХ С НИМИ РИСКОВ, ЛИБО ВАМ НЕ ДО КОНЦА ЯСНО СОДЕРЖАНИЕ ДОКУМЕНТОВ, РЕГУЛИРУЮЩИХ КОНКРЕТНУЮ СДЕЛКУ. ПЕРЕД ЗАКЛЮЧЕНИЕМ СДЕЛКИ ВЫ ДОЛЖНЫ САМОСТОЯТЕЛЬНО ПРИЙТИ К ВЫВОДУ О ТОМ, ЧТО ОНА ОТВЕЧАЕТ ВАШИМ ЦЕЛЯМ (ОЖИДАНИЯМ). </a:t>
            </a:r>
            <a:br>
              <a:rPr lang="ru-RU" sz="800" dirty="0"/>
            </a:br>
            <a:r>
              <a:rPr lang="ru-RU" sz="800" dirty="0"/>
              <a:t>Настоящий документ является конфиденциальным, и никакая его часть не может быть передана или иным образом доведена до сведения третьей стороны (за исключением Ваших внешних консультантов при условии, что они приняли на себя аналогичные принятыми Вами условия конфиденциальности) без предварительного письменного согласия Сбербанка.</a:t>
            </a:r>
            <a:br>
              <a:rPr lang="ru-RU" sz="800" dirty="0"/>
            </a:br>
            <a:r>
              <a:rPr lang="ru-RU" sz="800" dirty="0"/>
              <a:t>В данном документе под Сбербанком подразумевается ПАО Сбербанк и/или любая другая компания, входящая в Группу Сбербанк. ПАО Сбербанк. Генеральная лицензия Банка России на осуществление банковских операций № 1481 от 11.08.2015. В Группу Сбербанк входят юридические лица, указанные в официальном раскрытии информации в соответствии с действующим законодательством</a:t>
            </a:r>
            <a:r>
              <a:rPr lang="ru-RU" sz="800" dirty="0" smtClean="0"/>
              <a:t>.</a:t>
            </a:r>
            <a:endParaRPr lang="ru-RU" sz="800" dirty="0"/>
          </a:p>
        </p:txBody>
      </p:sp>
    </p:spTree>
    <p:extLst>
      <p:ext uri="{BB962C8B-B14F-4D97-AF65-F5344CB8AC3E}">
        <p14:creationId xmlns:p14="http://schemas.microsoft.com/office/powerpoint/2010/main" val="2673539891"/>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HINKCELLUNDODONOTDELETE" val="0"/>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0.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heme/theme1.xml><?xml version="1.0" encoding="utf-8"?>
<a:theme xmlns:a="http://schemas.openxmlformats.org/drawingml/2006/main" name="Office Theme">
  <a:themeElements>
    <a:clrScheme name="SBER-2022_corrected2">
      <a:dk1>
        <a:srgbClr val="FFFFFF"/>
      </a:dk1>
      <a:lt1>
        <a:srgbClr val="333F48"/>
      </a:lt1>
      <a:dk2>
        <a:srgbClr val="516170"/>
      </a:dk2>
      <a:lt2>
        <a:srgbClr val="339189"/>
      </a:lt2>
      <a:accent1>
        <a:srgbClr val="00766C"/>
      </a:accent1>
      <a:accent2>
        <a:srgbClr val="20B598"/>
      </a:accent2>
      <a:accent3>
        <a:srgbClr val="107F8C"/>
      </a:accent3>
      <a:accent4>
        <a:srgbClr val="853A90"/>
      </a:accent4>
      <a:accent5>
        <a:srgbClr val="6163BB"/>
      </a:accent5>
      <a:accent6>
        <a:srgbClr val="386FAB"/>
      </a:accent6>
      <a:hlink>
        <a:srgbClr val="0000FF"/>
      </a:hlink>
      <a:folHlink>
        <a:srgbClr val="FF00FF"/>
      </a:folHlink>
    </a:clrScheme>
    <a:fontScheme name="SBER-2020">
      <a:majorFont>
        <a:latin typeface="SB Sans Display Semibold"/>
        <a:ea typeface=""/>
        <a:cs typeface=""/>
      </a:majorFont>
      <a:minorFont>
        <a:latin typeface="SB Sans Display"/>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F4F5F6"/>
        </a:solidFill>
        <a:ln w="12700">
          <a:miter lim="400000"/>
        </a:ln>
        <a:effectLst>
          <a:outerShdw blurRad="215900" dist="215900" dir="2700000" rotWithShape="0">
            <a:schemeClr val="tx1">
              <a:lumMod val="50000"/>
              <a:alpha val="10000"/>
            </a:schemeClr>
          </a:outerShdw>
        </a:effectLst>
      </a:spPr>
      <a:bodyPr lIns="72000" tIns="45718" rIns="72000" bIns="45718" rtlCol="0" anchor="ctr"/>
      <a:lstStyle>
        <a:defPPr algn="ctr">
          <a:lnSpc>
            <a:spcPct val="90000"/>
          </a:lnSpc>
          <a:defRPr sz="1400" dirty="0">
            <a:solidFill>
              <a:schemeClr val="tx1"/>
            </a:solidFill>
            <a:latin typeface="+mn-lt"/>
            <a:ea typeface="+mj-ea"/>
            <a:cs typeface="+mj-cs"/>
          </a:defRPr>
        </a:defPPr>
      </a:lstStyle>
    </a:spDef>
    <a:lnDef>
      <a:spPr>
        <a:ln w="6350">
          <a:solidFill>
            <a:schemeClr val="bg2">
              <a:lumMod val="40000"/>
              <a:lumOff val="60000"/>
            </a:schemeClr>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nSpc>
            <a:spcPct val="90000"/>
          </a:lnSpc>
          <a:defRPr sz="1400" dirty="0" err="1" smtClean="0"/>
        </a:defPPr>
      </a:lstStyle>
    </a:txDef>
  </a:objectDefaults>
  <a:extraClrSchemeLst/>
  <a:extLst>
    <a:ext uri="{05A4C25C-085E-4340-85A3-A5531E510DB2}">
      <thm15:themeFamily xmlns:thm15="http://schemas.microsoft.com/office/thememl/2012/main" name="Presentation2" id="{F9284BCA-36A5-4C37-A428-CE3DBC052F29}" vid="{8DC0193C-EA11-416F-8ECF-DA70EBA81321}"/>
    </a:ext>
  </a:extLst>
</a:theme>
</file>

<file path=ppt/theme/theme2.xml><?xml version="1.0" encoding="utf-8"?>
<a:theme xmlns:a="http://schemas.openxmlformats.org/drawingml/2006/main" name="1_Office Theme">
  <a:themeElements>
    <a:clrScheme name="SBER-2022_corrected2">
      <a:dk1>
        <a:srgbClr val="FFFFFF"/>
      </a:dk1>
      <a:lt1>
        <a:srgbClr val="333F48"/>
      </a:lt1>
      <a:dk2>
        <a:srgbClr val="516170"/>
      </a:dk2>
      <a:lt2>
        <a:srgbClr val="339189"/>
      </a:lt2>
      <a:accent1>
        <a:srgbClr val="00766C"/>
      </a:accent1>
      <a:accent2>
        <a:srgbClr val="20B598"/>
      </a:accent2>
      <a:accent3>
        <a:srgbClr val="107F8C"/>
      </a:accent3>
      <a:accent4>
        <a:srgbClr val="853A90"/>
      </a:accent4>
      <a:accent5>
        <a:srgbClr val="6163BB"/>
      </a:accent5>
      <a:accent6>
        <a:srgbClr val="386FAB"/>
      </a:accent6>
      <a:hlink>
        <a:srgbClr val="0000FF"/>
      </a:hlink>
      <a:folHlink>
        <a:srgbClr val="FF00FF"/>
      </a:folHlink>
    </a:clrScheme>
    <a:fontScheme name="SBER-2020">
      <a:majorFont>
        <a:latin typeface="SB Sans Display Semibold"/>
        <a:ea typeface=""/>
        <a:cs typeface=""/>
      </a:majorFont>
      <a:minorFont>
        <a:latin typeface="SB Sans Display"/>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F4F5F6"/>
        </a:solidFill>
        <a:ln w="12700">
          <a:miter lim="400000"/>
        </a:ln>
        <a:effectLst>
          <a:outerShdw blurRad="215900" dist="215900" dir="2700000" rotWithShape="0">
            <a:srgbClr val="CACACA">
              <a:alpha val="40000"/>
            </a:srgbClr>
          </a:outerShdw>
        </a:effectLst>
      </a:spPr>
      <a:bodyPr lIns="72000" tIns="45718" rIns="72000" bIns="45718" anchor="ctr"/>
      <a:lstStyle>
        <a:defPPr algn="ctr">
          <a:lnSpc>
            <a:spcPct val="90000"/>
          </a:lnSpc>
          <a:defRPr sz="1400" dirty="0">
            <a:solidFill>
              <a:schemeClr val="tx1"/>
            </a:solidFill>
            <a:latin typeface="+mn-lt"/>
            <a:ea typeface="+mj-ea"/>
            <a:cs typeface="+mj-cs"/>
          </a:defRPr>
        </a:defPPr>
      </a:lstStyle>
    </a:spDef>
    <a:lnDef>
      <a:spPr>
        <a:ln w="6350">
          <a:solidFill>
            <a:schemeClr val="tx1">
              <a:lumMod val="40000"/>
              <a:lumOff val="60000"/>
            </a:schemeClr>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nSpc>
            <a:spcPct val="90000"/>
          </a:lnSpc>
          <a:defRPr sz="1400" dirty="0" err="1" smtClean="0"/>
        </a:defPPr>
      </a:lstStyle>
    </a:txDef>
  </a:objectDefaults>
  <a:extraClrSchemeLst/>
  <a:extLst>
    <a:ext uri="{05A4C25C-085E-4340-85A3-A5531E510DB2}">
      <thm15:themeFamily xmlns:thm15="http://schemas.microsoft.com/office/thememl/2012/main" name="Presentation2" id="{F9284BCA-36A5-4C37-A428-CE3DBC052F29}" vid="{7683494A-2318-40A6-9C37-7EB640FD952F}"/>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SBER-CIB_2022_color</Template>
  <TotalTime>4320</TotalTime>
  <Words>2186</Words>
  <Application>Microsoft Office PowerPoint</Application>
  <PresentationFormat>Widescreen</PresentationFormat>
  <Paragraphs>89</Paragraphs>
  <Slides>6</Slides>
  <Notes>0</Notes>
  <HiddenSlides>0</HiddenSlides>
  <MMClips>0</MMClips>
  <ScaleCrop>false</ScaleCrop>
  <HeadingPairs>
    <vt:vector size="8" baseType="variant">
      <vt:variant>
        <vt:lpstr>Fonts Used</vt:lpstr>
      </vt:variant>
      <vt:variant>
        <vt:i4>11</vt:i4>
      </vt:variant>
      <vt:variant>
        <vt:lpstr>Theme</vt:lpstr>
      </vt:variant>
      <vt:variant>
        <vt:i4>2</vt:i4>
      </vt:variant>
      <vt:variant>
        <vt:lpstr>Embedded OLE Servers</vt:lpstr>
      </vt:variant>
      <vt:variant>
        <vt:i4>1</vt:i4>
      </vt:variant>
      <vt:variant>
        <vt:lpstr>Slide Titles</vt:lpstr>
      </vt:variant>
      <vt:variant>
        <vt:i4>6</vt:i4>
      </vt:variant>
    </vt:vector>
  </HeadingPairs>
  <TitlesOfParts>
    <vt:vector size="20" baseType="lpstr">
      <vt:lpstr>SB Sans Text Light</vt:lpstr>
      <vt:lpstr>SB Sans Display Light</vt:lpstr>
      <vt:lpstr>SB Sans Text Heavy</vt:lpstr>
      <vt:lpstr>Courier New</vt:lpstr>
      <vt:lpstr>Helvetica Neue</vt:lpstr>
      <vt:lpstr>SB Sans Text Cond</vt:lpstr>
      <vt:lpstr>SB Sans Display Semibold</vt:lpstr>
      <vt:lpstr>Arial</vt:lpstr>
      <vt:lpstr>SB Sans Display</vt:lpstr>
      <vt:lpstr>Segoe UI</vt:lpstr>
      <vt:lpstr>Calibri</vt:lpstr>
      <vt:lpstr>Office Theme</vt:lpstr>
      <vt:lpstr>1_Office Theme</vt:lpstr>
      <vt:lpstr>think-cell Slide</vt:lpstr>
      <vt:lpstr>ПФИ на процентные ставки: возможности на текущем рынке</vt:lpstr>
      <vt:lpstr>ПФИ на процентные ставки – типовая мотивация</vt:lpstr>
      <vt:lpstr>ПФИ на процентные ставки – текущие тенденции</vt:lpstr>
      <vt:lpstr>Процентный своп (клиент продает) и процентный коллар </vt:lpstr>
      <vt:lpstr>Реденоминация валютного долга в рубли  с оптимизацией уровня рублевой процентной ставки</vt:lpstr>
      <vt:lpstr>Дисклеймер  Настоящий документ доводится до Вашего сведения исключительно в информационных целях, и никакая его часть, включая описание финансовых инструментов, продуктов и услуг, не рассматривается и не должна рассматриваться как рекомендация или предложение совершить какую-либо сделку, включая покупку или продажу каких-либо финансовых инструментов, продуктов или услуг какому-либо лицу в юрисдикции, где такая деятельность противоречила бы законодательству о ценных бумагах или другим локальным законам и нормативно-правовым актам или же обязывала бы Сбербанк выполнить требование о какой-либо регистрации в такой юрисдикции. Именно Вашей обязанностью является убедиться в том, что Вы имеете право инвестировать в упомянутые в настоящем документе финансовые инструменты, продукты или услуги. Сбербанк не действует в качестве инвестиционного советника, и предоставление информации посредством настоящего документа не должно рассматриваться как инвестиционное консультирование. Настоящий документ не содержит каких-либо заверений о том, что финансовые инструменты, продукты или услуги, описанные в нем, отвечают либо должны отвечать требованиям кого-либо из его пользователей. Информация, которая содержится в настоящем документе, подготовлена и предоставляется для определенной категории или для всех клиентов, потенциальных клиентов и контрагентов Сбербанка. Финансовые инструменты, продукты или услуги, описываемые в настоящем документе, могут не соответствовать именно Вашему инвестиционному профилю, не учитывать Ваши инвестиционные и иные потребности и цели, а также ожидания по уровню риска и/или доходности, таким образом, предоставление Вам данного документа не является индивидуальной инвестиционной рекомендацией.  Вы должны осуществить свою собственную оценку рисков, не полагаясь исключительно на информацию, с которой Вы были ознакомлены в рамках настоящего документа. При необходимости, Вы должны получить независимые правовые, инвестиционные, налоговые, финансовые, бухгалтерские и другие необходимые профессиональные консультации для принятия Вами взвешенного инвестиционного решения, при котором упомянутые в настоящем документе финансовые инструменты, продукты или услуги будут действительно подходить для Вашей ситуации и соответствовать Вашему инвестиционному профилю. Вы должны понимать природу и суть договорных отношений, в которые вступаете, а также риск убытков, которые могут значительно превышать размер инвестированных средств или ожидаемого положительного экономического эффекта от сделки (потенциально такие убытки могут быть ничем не ограничены), и степень такого риска. Сбербанк не несет ответственности за финансовые или иные последствия, которые могут возникнуть в результате произведенных Вами инвестиций, включая инвестиции в финансовые инструменты, продукты или услуги, информация о которых содержится в настоящем документе. При этом Сбербанк сохраняет за собой право предоставлять лично Вам индивидуальные инвестиционные рекомендации исключительно на основании отдельного договора об инвестиционном консультировании, который может быть заключен с Вами, и определенного в связи с ним Вашего инвестиционного профиля. Вам следует исходить из того, что если прямо не указано иное, то в отношениях с Вами Сбербанк выступает как независимый контрагент, преследующий собственные коммерческие интересы, и не действует в качестве лица, несущего перед Вами фидуциарные обязательства либо обязательства иного лично-доверительного характера (включая обязательства инвестиционного советника). Сбербанк может иметь длинные и короткие позиции, выступать маркет-мейкером или иным образом покупать и продавать финансовые инструменты, идентичные сделке, которая может быть совершена с Вами, или каким-либо образом экономически связанные с такой сделкой. Кроме этого, Сбербанк может взаимодействовать с эмитентом (владельцем) какой-либо ценной бумаги или финансового инструмента, являющегося базовым активом производного финансового инструмента (ПФИ) в заключенной или обсуждаемой с Вами сделке, в рамках своего инвестиционного или корпоративного банковского бизнеса, оказания консультационных услуг или иных коммерческих отношений, а также оказывает услуги третьим лицам по продаже или дистрибуции ценных бумаг и осуществляет сделки и иные операции с финансовыми инструментами в интересах третьих лиц и/или в собственных интересах в порядке совмещения видов профессиональной деятельности в соответствии с применимым законодательством.  В настоящем документе приведены прогнозные заявления, которые не основаны на фактических обстоятельствах и включают в себя мнение и/или текущие ожидания Сбербанка в отношении указываемых показателей. По своей природе для прогнозных заявлений характерно наличие рисков и факторов неопределенности, поскольку они относятся к событиям и зависят от обстоятельств, которые могут не произойти в будущем. Сбербанк настоящим предупреждает Вас о том, что прогнозные заявления не являются гарантией будущих фактических показателей, которые, таким образом, могут существенным образом отличаться от тех данных, которые приведены в прогнозных заявлениях, содержащихся в настоящем документе. Сбербанк не принимает на себя обязательств по пересмотру или подтверждению ожиданий и оценок, а также по обновлению прогнозных заявлений для отражения произошедших событий или возникших обстоятельств после даты получения Вами данного документа. Таким образом, цены, размеры выплат и иные показатели, фигурирующие в данном документе, имеют лишь индикативную ценность и не могут рассматриваться в качестве каких-либо гарантий со стороны Сбербанка.  Предоставленные индикативные котировки, описание, модели, оценки, аналитические и прогнозные данные были подготовлены на основе допущений и показателей, выбранных на основе добросовестного подхода к оценке доступной на определенный момент времени информации, и Сбербанк не дает никаких гарантий в отношении достоверности такой информации, корректности, полноты и обоснованности сделанных на её основе котировок, моделей и оценок, которые не могут рассматриваться как (1) условия, на которых могут быть заключены новые сделки или прекращены/изменены ранее совершенные сделки; (2) суммы или основа для расчета сумм, которые подлежали бы уплате в случае досрочного прекращения существующих сделок. Приведенные в настоящем документе оценки и расчеты основаны на внутренних моделях, применяемых Сбербанком, и предположениях относительно будущих рыночных условий. Оценки и расчеты, основанные на других моделях и предположениях, могут давать иные результаты. Ни при каких условиях Сбербанк не принимает на себя ответственности за (1) корректность моделей оценки и достоверность доступных рыночных данных; (2) возможные ошибки и упущения, сделанные при расчетах либо при переносе данных, а также за (3) какие-либо убытки, которые Вы или любое третье лицо можете понести в результате использования приведенных оценочных показателей в каких-либо целях.  Финансовые инструменты связаны с высоким уровнем риска. Стоимость инструмента может меняться в зависимости от множества факторов, включая цены, значения или уровни одного или нескольких базовых активов. Стоимость инвестиций может увеличиваться и уменьшаться. Результаты инвестирования в прошлом не определяют доходов в будущем. Банк и/или государство не гарантирует доходность инвестиций, инвестиционной деятельности или финансовых инструментов. Прежде чем заключать какую-либо сделку с финансовым инструментом Вам необходимо тщательно проанализировать и убедиться, что Вы полностью понимаете, как условия конкретного финансового инструмента, так и связанные с этим юридические, налоговые, финансовые и другие риски (описания которых не содержится в настоящем документе), в том числе осознаете Вашу готовность понести значительные убытки.  Внебиржевые ПФИ, подобно другим финансовым инструментам, не только могут предоставлять определенные выгоды, но и влекут за собой существенные риски. Риски, которым Вы подвергаетесь в связи с конкретной сделкой, зависят от условий такой сделки и особенностей Вашей ситуации, однако общими для внебиржевых ПФИ являются, в частности, риск неблагоприятного или неожиданного изменения размера платежей в связи с изменением стоимости/значения базового актива, финансовых или политических изменений, риск дефолта контрагента по договору или эмитента (владельца) базового актива, риски изменения правового регулирования или правоприменительной практики, риск отсутствия ликвидности и другие связанные кредитные, рыночные и иные риски. Вы также можете подвергаться операционным рискам, если не имеете внутренних процедур контроля и мониторинга различных рисков, требований к фондированию и иных требований, предъявляемых к Вам в связи с заключением сделок на рынке внебиржевых ПФИ и иных финансовых рынках. С основными рисками, связанными с заключением внебиржевой срочной сделки, вы можете ознакомиться на сайте Сбербанка по адресу: http://www.sberbank.ru/ru/legal/investments/globalmarkets/riski. Отличительной особенностью внебиржевых ПФИ является возможность индивидуализировать их условия с учетом конкретных финансовых целей и задач по управлению рисками, которые не могли бы быть достигнуты или решены иным образом. Однако, нестандартные условия конкретного ПФИ могут отрицательно сказаться на его ликвидности (возможности быстро досрочно прекратить/заместить иной сделкой), а также оказать влияние на другие риски, что в итоге может привести к значительным финансовым потерям.   ВАМ СЛЕДУЕТ ВОЗДЕРЖАТЬСЯ ОТ ЗАКЛЮЧЕНИЯ СДЕЛОК, ЕСЛИ ВЫ НЕ ПОНИМАЕТЕ СВЯЗАННЫХ С НИМИ РИСКОВ, ЛИБО ВАМ НЕ ДО КОНЦА ЯСНО СОДЕРЖАНИЕ ДОКУМЕНТОВ, РЕГУЛИРУЮЩИХ КОНКРЕТНУЮ СДЕЛКУ. ПЕРЕД ЗАКЛЮЧЕНИЕМ СДЕЛКИ ВЫ ДОЛЖНЫ САМОСТОЯТЕЛЬНО ПРИЙТИ К ВЫВОДУ О ТОМ, ЧТО ОНА ОТВЕЧАЕТ ВАШИМ ЦЕЛЯМ (ОЖИДАНИЯМ).  Настоящий документ является конфиденциальным, и никакая его часть не может быть передана или иным образом доведена до сведения третьей стороны (за исключением Ваших внешних консультантов при условии, что они приняли на себя аналогичные принятыми Вами условия конфиденциальности) без предварительного письменного согласия Сбербанка. В данном документе под Сбербанком подразумевается ПАО Сбербанк и/или любая другая компания, входящая в Группу Сбербанк. ПАО Сбербанк. Генеральная лицензия Банка России на осуществление банковских операций № 1481 от 11.08.2015. В Группу Сбербанк входят юридические лица, указанные в официальном раскрытии информации в соответствии с действующим законодательством.</vt:lpstr>
    </vt:vector>
  </TitlesOfParts>
  <Company>ПАО Сбербанк России</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User</dc:creator>
  <cp:lastModifiedBy>Ovchinnikova Elizaveta</cp:lastModifiedBy>
  <cp:revision>62</cp:revision>
  <dcterms:created xsi:type="dcterms:W3CDTF">2022-10-07T09:56:55Z</dcterms:created>
  <dcterms:modified xsi:type="dcterms:W3CDTF">2022-10-10T15:07:17Z</dcterms:modified>
</cp:coreProperties>
</file>